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2"/>
  </p:notesMasterIdLst>
  <p:sldIdLst>
    <p:sldId id="256" r:id="rId2"/>
    <p:sldId id="285" r:id="rId3"/>
    <p:sldId id="257" r:id="rId4"/>
    <p:sldId id="264" r:id="rId5"/>
    <p:sldId id="307" r:id="rId6"/>
    <p:sldId id="357" r:id="rId7"/>
    <p:sldId id="358" r:id="rId8"/>
    <p:sldId id="308" r:id="rId9"/>
    <p:sldId id="259" r:id="rId10"/>
    <p:sldId id="309" r:id="rId11"/>
    <p:sldId id="310" r:id="rId12"/>
    <p:sldId id="311" r:id="rId13"/>
    <p:sldId id="313" r:id="rId14"/>
    <p:sldId id="261" r:id="rId15"/>
    <p:sldId id="312" r:id="rId16"/>
    <p:sldId id="315" r:id="rId17"/>
    <p:sldId id="314" r:id="rId18"/>
    <p:sldId id="347"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8" r:id="rId51"/>
    <p:sldId id="349" r:id="rId52"/>
    <p:sldId id="350" r:id="rId53"/>
    <p:sldId id="351" r:id="rId54"/>
    <p:sldId id="352" r:id="rId55"/>
    <p:sldId id="353" r:id="rId56"/>
    <p:sldId id="355" r:id="rId57"/>
    <p:sldId id="354" r:id="rId58"/>
    <p:sldId id="356" r:id="rId59"/>
    <p:sldId id="276" r:id="rId60"/>
    <p:sldId id="306" r:id="rId61"/>
  </p:sldIdLst>
  <p:sldSz cx="9144000" cy="6858000" type="screen4x3"/>
  <p:notesSz cx="6858000" cy="9144000"/>
  <p:embeddedFontLst>
    <p:embeddedFont>
      <p:font typeface="Calibri" panose="020F0502020204030204" pitchFamily="34" charset="0"/>
      <p:regular r:id="rId63"/>
      <p:bold r:id="rId64"/>
      <p:italic r:id="rId65"/>
      <p:boldItalic r:id="rId66"/>
    </p:embeddedFont>
    <p:embeddedFont>
      <p:font typeface="Corbel" panose="020B0503020204020204" pitchFamily="34" charset="0"/>
      <p:regular r:id="rId67"/>
      <p:bold r:id="rId68"/>
      <p:italic r:id="rId69"/>
      <p:boldItalic r:id="rId70"/>
    </p:embeddedFont>
    <p:embeddedFont>
      <p:font typeface="Roboto Slab" panose="020B0604020202020204" charset="0"/>
      <p:regular r:id="rId71"/>
      <p:bold r:id="rId72"/>
    </p:embeddedFont>
    <p:embeddedFont>
      <p:font typeface="Source Sans Pro"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55EF0F-5434-4B37-9744-40894095353C}">
  <a:tblStyle styleId="{6655EF0F-5434-4B37-9744-40894095353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87" d="100"/>
          <a:sy n="87" d="100"/>
        </p:scale>
        <p:origin x="121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59689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920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07413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58783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70616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49850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82671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04790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3397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07145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1068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71446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429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88148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67695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96693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58005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37818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38341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8868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91062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62411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06937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2965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20719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78430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26175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92037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29275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96728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962395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95021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62897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53760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16111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59733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16595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06006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9387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93877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02263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360350"/>
            <a:ext cx="5807400" cy="15465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1546025" y="2034925"/>
            <a:ext cx="5832600" cy="15465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28" name="Shape 28"/>
          <p:cNvSpPr txBox="1">
            <a:spLocks noGrp="1"/>
          </p:cNvSpPr>
          <p:nvPr>
            <p:ph type="subTitle" idx="1"/>
          </p:nvPr>
        </p:nvSpPr>
        <p:spPr>
          <a:xfrm>
            <a:off x="1546025" y="3710548"/>
            <a:ext cx="5832600" cy="1046400"/>
          </a:xfrm>
          <a:prstGeom prst="rect">
            <a:avLst/>
          </a:prstGeom>
        </p:spPr>
        <p:txBody>
          <a:bodyPr spcFirstLastPara="1" wrap="square" lIns="91425" tIns="91425" rIns="91425" bIns="91425" anchor="t" anchorCtr="0"/>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Shape 42"/>
          <p:cNvSpPr txBox="1">
            <a:spLocks noGrp="1"/>
          </p:cNvSpPr>
          <p:nvPr>
            <p:ph type="body" idx="1"/>
          </p:nvPr>
        </p:nvSpPr>
        <p:spPr>
          <a:xfrm>
            <a:off x="786150" y="1682267"/>
            <a:ext cx="7571700" cy="4764900"/>
          </a:xfrm>
          <a:prstGeom prst="rect">
            <a:avLst/>
          </a:prstGeom>
        </p:spPr>
        <p:txBody>
          <a:bodyPr spcFirstLastPara="1" wrap="square" lIns="91425" tIns="91425" rIns="91425" bIns="91425" anchor="t" anchorCtr="0"/>
          <a:lstStyle>
            <a:lvl1pPr marL="457189" lvl="0" indent="-419090">
              <a:spcBef>
                <a:spcPts val="600"/>
              </a:spcBef>
              <a:spcAft>
                <a:spcPts val="0"/>
              </a:spcAft>
              <a:buSzPts val="3000"/>
              <a:buChar char="◎"/>
              <a:defRPr/>
            </a:lvl1pPr>
            <a:lvl2pPr marL="914377" lvl="1" indent="-380990">
              <a:spcBef>
                <a:spcPts val="0"/>
              </a:spcBef>
              <a:spcAft>
                <a:spcPts val="0"/>
              </a:spcAft>
              <a:buSzPts val="2400"/>
              <a:buChar char="○"/>
              <a:defRPr/>
            </a:lvl2pPr>
            <a:lvl3pPr marL="1371566" lvl="2" indent="-380990">
              <a:spcBef>
                <a:spcPts val="0"/>
              </a:spcBef>
              <a:spcAft>
                <a:spcPts val="0"/>
              </a:spcAft>
              <a:buSzPts val="2400"/>
              <a:buChar char="◉"/>
              <a:defRPr/>
            </a:lvl3pPr>
            <a:lvl4pPr marL="1828754" lvl="3" indent="-342891">
              <a:spcBef>
                <a:spcPts val="0"/>
              </a:spcBef>
              <a:spcAft>
                <a:spcPts val="0"/>
              </a:spcAft>
              <a:buSzPts val="1800"/>
              <a:buChar char="●"/>
              <a:defRPr/>
            </a:lvl4pPr>
            <a:lvl5pPr marL="2285943" lvl="4" indent="-342891">
              <a:spcBef>
                <a:spcPts val="0"/>
              </a:spcBef>
              <a:spcAft>
                <a:spcPts val="0"/>
              </a:spcAft>
              <a:buSzPts val="1800"/>
              <a:buChar char="○"/>
              <a:defRPr/>
            </a:lvl5pPr>
            <a:lvl6pPr marL="2743131" lvl="5" indent="-342891">
              <a:spcBef>
                <a:spcPts val="0"/>
              </a:spcBef>
              <a:spcAft>
                <a:spcPts val="0"/>
              </a:spcAft>
              <a:buSzPts val="1800"/>
              <a:buChar char="■"/>
              <a:defRPr/>
            </a:lvl6pPr>
            <a:lvl7pPr marL="3200320" lvl="6" indent="-342891">
              <a:spcBef>
                <a:spcPts val="0"/>
              </a:spcBef>
              <a:spcAft>
                <a:spcPts val="0"/>
              </a:spcAft>
              <a:buSzPts val="1800"/>
              <a:buChar char="●"/>
              <a:defRPr/>
            </a:lvl7pPr>
            <a:lvl8pPr marL="3657509" lvl="7" indent="-342891">
              <a:spcBef>
                <a:spcPts val="0"/>
              </a:spcBef>
              <a:spcAft>
                <a:spcPts val="0"/>
              </a:spcAft>
              <a:buSzPts val="1800"/>
              <a:buChar char="○"/>
              <a:defRPr/>
            </a:lvl8pPr>
            <a:lvl9pPr marL="4114697" lvl="8" indent="-342891">
              <a:spcBef>
                <a:spcPts val="0"/>
              </a:spcBef>
              <a:spcAft>
                <a:spcPts val="0"/>
              </a:spcAft>
              <a:buSzPts val="1800"/>
              <a:buChar char="■"/>
              <a:defRPr/>
            </a:lvl9pPr>
          </a:lstStyle>
          <a:p>
            <a:endParaRPr/>
          </a:p>
        </p:txBody>
      </p:sp>
      <p:sp>
        <p:nvSpPr>
          <p:cNvPr id="43" name="Shape 43"/>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Shape 46"/>
          <p:cNvSpPr txBox="1">
            <a:spLocks noGrp="1"/>
          </p:cNvSpPr>
          <p:nvPr>
            <p:ph type="body" idx="1"/>
          </p:nvPr>
        </p:nvSpPr>
        <p:spPr>
          <a:xfrm>
            <a:off x="786137" y="1600200"/>
            <a:ext cx="3675300" cy="4967700"/>
          </a:xfrm>
          <a:prstGeom prst="rect">
            <a:avLst/>
          </a:prstGeom>
        </p:spPr>
        <p:txBody>
          <a:bodyPr spcFirstLastPara="1" wrap="square" lIns="91425" tIns="91425" rIns="91425" bIns="91425" anchor="t" anchorCtr="0"/>
          <a:lstStyle>
            <a:lvl1pPr marL="457189" lvl="0" indent="-393690">
              <a:spcBef>
                <a:spcPts val="600"/>
              </a:spcBef>
              <a:spcAft>
                <a:spcPts val="0"/>
              </a:spcAft>
              <a:buSzPts val="2600"/>
              <a:buChar char="◎"/>
              <a:defRPr sz="2600"/>
            </a:lvl1pPr>
            <a:lvl2pPr marL="914377" lvl="1" indent="-393690">
              <a:spcBef>
                <a:spcPts val="0"/>
              </a:spcBef>
              <a:spcAft>
                <a:spcPts val="0"/>
              </a:spcAft>
              <a:buSzPts val="2600"/>
              <a:buChar char="○"/>
              <a:defRPr sz="2600"/>
            </a:lvl2pPr>
            <a:lvl3pPr marL="1371566" lvl="2" indent="-393690">
              <a:spcBef>
                <a:spcPts val="0"/>
              </a:spcBef>
              <a:spcAft>
                <a:spcPts val="0"/>
              </a:spcAft>
              <a:buSzPts val="2600"/>
              <a:buChar char="◉"/>
              <a:defRPr sz="2600"/>
            </a:lvl3pPr>
            <a:lvl4pPr marL="1828754" lvl="3" indent="-393690">
              <a:spcBef>
                <a:spcPts val="0"/>
              </a:spcBef>
              <a:spcAft>
                <a:spcPts val="0"/>
              </a:spcAft>
              <a:buSzPts val="2600"/>
              <a:buChar char="●"/>
              <a:defRPr sz="2600"/>
            </a:lvl4pPr>
            <a:lvl5pPr marL="2285943" lvl="4" indent="-393690">
              <a:spcBef>
                <a:spcPts val="0"/>
              </a:spcBef>
              <a:spcAft>
                <a:spcPts val="0"/>
              </a:spcAft>
              <a:buSzPts val="2600"/>
              <a:buChar char="○"/>
              <a:defRPr sz="2600"/>
            </a:lvl5pPr>
            <a:lvl6pPr marL="2743131" lvl="5" indent="-393690">
              <a:spcBef>
                <a:spcPts val="0"/>
              </a:spcBef>
              <a:spcAft>
                <a:spcPts val="0"/>
              </a:spcAft>
              <a:buSzPts val="2600"/>
              <a:buChar char="■"/>
              <a:defRPr sz="2600"/>
            </a:lvl6pPr>
            <a:lvl7pPr marL="3200320" lvl="6" indent="-393690">
              <a:spcBef>
                <a:spcPts val="0"/>
              </a:spcBef>
              <a:spcAft>
                <a:spcPts val="0"/>
              </a:spcAft>
              <a:buSzPts val="2600"/>
              <a:buChar char="●"/>
              <a:defRPr sz="2600"/>
            </a:lvl7pPr>
            <a:lvl8pPr marL="3657509" lvl="7" indent="-393690">
              <a:spcBef>
                <a:spcPts val="0"/>
              </a:spcBef>
              <a:spcAft>
                <a:spcPts val="0"/>
              </a:spcAft>
              <a:buSzPts val="2600"/>
              <a:buChar char="○"/>
              <a:defRPr sz="2600"/>
            </a:lvl8pPr>
            <a:lvl9pPr marL="4114697" lvl="8" indent="-393690">
              <a:spcBef>
                <a:spcPts val="0"/>
              </a:spcBef>
              <a:spcAft>
                <a:spcPts val="0"/>
              </a:spcAft>
              <a:buSzPts val="2600"/>
              <a:buChar char="■"/>
              <a:defRPr sz="2600"/>
            </a:lvl9pPr>
          </a:lstStyle>
          <a:p>
            <a:endParaRPr/>
          </a:p>
        </p:txBody>
      </p:sp>
      <p:sp>
        <p:nvSpPr>
          <p:cNvPr id="47" name="Shape 47"/>
          <p:cNvSpPr txBox="1">
            <a:spLocks noGrp="1"/>
          </p:cNvSpPr>
          <p:nvPr>
            <p:ph type="body" idx="2"/>
          </p:nvPr>
        </p:nvSpPr>
        <p:spPr>
          <a:xfrm>
            <a:off x="4682659" y="1600200"/>
            <a:ext cx="3675300" cy="4967700"/>
          </a:xfrm>
          <a:prstGeom prst="rect">
            <a:avLst/>
          </a:prstGeom>
        </p:spPr>
        <p:txBody>
          <a:bodyPr spcFirstLastPara="1" wrap="square" lIns="91425" tIns="91425" rIns="91425" bIns="91425" anchor="t" anchorCtr="0"/>
          <a:lstStyle>
            <a:lvl1pPr marL="457189" lvl="0" indent="-393690">
              <a:spcBef>
                <a:spcPts val="600"/>
              </a:spcBef>
              <a:spcAft>
                <a:spcPts val="0"/>
              </a:spcAft>
              <a:buSzPts val="2600"/>
              <a:buChar char="◎"/>
              <a:defRPr sz="2600"/>
            </a:lvl1pPr>
            <a:lvl2pPr marL="914377" lvl="1" indent="-393690">
              <a:spcBef>
                <a:spcPts val="0"/>
              </a:spcBef>
              <a:spcAft>
                <a:spcPts val="0"/>
              </a:spcAft>
              <a:buSzPts val="2600"/>
              <a:buChar char="○"/>
              <a:defRPr sz="2600"/>
            </a:lvl2pPr>
            <a:lvl3pPr marL="1371566" lvl="2" indent="-393690">
              <a:spcBef>
                <a:spcPts val="0"/>
              </a:spcBef>
              <a:spcAft>
                <a:spcPts val="0"/>
              </a:spcAft>
              <a:buSzPts val="2600"/>
              <a:buChar char="◉"/>
              <a:defRPr sz="2600"/>
            </a:lvl3pPr>
            <a:lvl4pPr marL="1828754" lvl="3" indent="-393690">
              <a:spcBef>
                <a:spcPts val="0"/>
              </a:spcBef>
              <a:spcAft>
                <a:spcPts val="0"/>
              </a:spcAft>
              <a:buSzPts val="2600"/>
              <a:buChar char="●"/>
              <a:defRPr sz="2600"/>
            </a:lvl4pPr>
            <a:lvl5pPr marL="2285943" lvl="4" indent="-393690">
              <a:spcBef>
                <a:spcPts val="0"/>
              </a:spcBef>
              <a:spcAft>
                <a:spcPts val="0"/>
              </a:spcAft>
              <a:buSzPts val="2600"/>
              <a:buChar char="○"/>
              <a:defRPr sz="2600"/>
            </a:lvl5pPr>
            <a:lvl6pPr marL="2743131" lvl="5" indent="-393690">
              <a:spcBef>
                <a:spcPts val="0"/>
              </a:spcBef>
              <a:spcAft>
                <a:spcPts val="0"/>
              </a:spcAft>
              <a:buSzPts val="2600"/>
              <a:buChar char="■"/>
              <a:defRPr sz="2600"/>
            </a:lvl6pPr>
            <a:lvl7pPr marL="3200320" lvl="6" indent="-393690">
              <a:spcBef>
                <a:spcPts val="0"/>
              </a:spcBef>
              <a:spcAft>
                <a:spcPts val="0"/>
              </a:spcAft>
              <a:buSzPts val="2600"/>
              <a:buChar char="●"/>
              <a:defRPr sz="2600"/>
            </a:lvl7pPr>
            <a:lvl8pPr marL="3657509" lvl="7" indent="-393690">
              <a:spcBef>
                <a:spcPts val="0"/>
              </a:spcBef>
              <a:spcAft>
                <a:spcPts val="0"/>
              </a:spcAft>
              <a:buSzPts val="2600"/>
              <a:buChar char="○"/>
              <a:defRPr sz="2600"/>
            </a:lvl8pPr>
            <a:lvl9pPr marL="4114697" lvl="8" indent="-393690">
              <a:spcBef>
                <a:spcPts val="0"/>
              </a:spcBef>
              <a:spcAft>
                <a:spcPts val="0"/>
              </a:spcAft>
              <a:buSzPts val="2600"/>
              <a:buChar char="■"/>
              <a:defRPr sz="2600"/>
            </a:lvl9pPr>
          </a:lstStyle>
          <a:p>
            <a:endParaRPr/>
          </a:p>
        </p:txBody>
      </p:sp>
      <p:sp>
        <p:nvSpPr>
          <p:cNvPr id="48" name="Shape 48"/>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Shape 51"/>
          <p:cNvSpPr txBox="1">
            <a:spLocks noGrp="1"/>
          </p:cNvSpPr>
          <p:nvPr>
            <p:ph type="body" idx="1"/>
          </p:nvPr>
        </p:nvSpPr>
        <p:spPr>
          <a:xfrm>
            <a:off x="786150" y="1600200"/>
            <a:ext cx="2419800" cy="4967700"/>
          </a:xfrm>
          <a:prstGeom prst="rect">
            <a:avLst/>
          </a:prstGeom>
        </p:spPr>
        <p:txBody>
          <a:bodyPr spcFirstLastPara="1" wrap="square" lIns="91425" tIns="91425" rIns="91425" bIns="91425" anchor="t" anchorCtr="0"/>
          <a:lstStyle>
            <a:lvl1pPr marL="457189" lvl="0" indent="-355591" rtl="0">
              <a:spcBef>
                <a:spcPts val="600"/>
              </a:spcBef>
              <a:spcAft>
                <a:spcPts val="0"/>
              </a:spcAft>
              <a:buSzPts val="2000"/>
              <a:buChar char="◎"/>
              <a:defRPr sz="2000"/>
            </a:lvl1pPr>
            <a:lvl2pPr marL="914377" lvl="1" indent="-355591" rtl="0">
              <a:spcBef>
                <a:spcPts val="0"/>
              </a:spcBef>
              <a:spcAft>
                <a:spcPts val="0"/>
              </a:spcAft>
              <a:buSzPts val="2000"/>
              <a:buChar char="○"/>
              <a:defRPr sz="2000"/>
            </a:lvl2pPr>
            <a:lvl3pPr marL="1371566" lvl="2" indent="-355591" rtl="0">
              <a:spcBef>
                <a:spcPts val="0"/>
              </a:spcBef>
              <a:spcAft>
                <a:spcPts val="0"/>
              </a:spcAft>
              <a:buSzPts val="2000"/>
              <a:buChar char="◉"/>
              <a:defRPr sz="2000"/>
            </a:lvl3pPr>
            <a:lvl4pPr marL="1828754" lvl="3" indent="-355591" rtl="0">
              <a:spcBef>
                <a:spcPts val="0"/>
              </a:spcBef>
              <a:spcAft>
                <a:spcPts val="0"/>
              </a:spcAft>
              <a:buSzPts val="2000"/>
              <a:buChar char="●"/>
              <a:defRPr sz="2000"/>
            </a:lvl4pPr>
            <a:lvl5pPr marL="2285943" lvl="4" indent="-355591" rtl="0">
              <a:spcBef>
                <a:spcPts val="0"/>
              </a:spcBef>
              <a:spcAft>
                <a:spcPts val="0"/>
              </a:spcAft>
              <a:buSzPts val="2000"/>
              <a:buChar char="○"/>
              <a:defRPr sz="2000"/>
            </a:lvl5pPr>
            <a:lvl6pPr marL="2743131" lvl="5" indent="-355591" rtl="0">
              <a:spcBef>
                <a:spcPts val="0"/>
              </a:spcBef>
              <a:spcAft>
                <a:spcPts val="0"/>
              </a:spcAft>
              <a:buSzPts val="2000"/>
              <a:buChar char="■"/>
              <a:defRPr sz="2000"/>
            </a:lvl6pPr>
            <a:lvl7pPr marL="3200320" lvl="6" indent="-355591" rtl="0">
              <a:spcBef>
                <a:spcPts val="0"/>
              </a:spcBef>
              <a:spcAft>
                <a:spcPts val="0"/>
              </a:spcAft>
              <a:buSzPts val="2000"/>
              <a:buChar char="●"/>
              <a:defRPr sz="2000"/>
            </a:lvl7pPr>
            <a:lvl8pPr marL="3657509" lvl="7" indent="-355591" rtl="0">
              <a:spcBef>
                <a:spcPts val="0"/>
              </a:spcBef>
              <a:spcAft>
                <a:spcPts val="0"/>
              </a:spcAft>
              <a:buSzPts val="2000"/>
              <a:buChar char="○"/>
              <a:defRPr sz="2000"/>
            </a:lvl8pPr>
            <a:lvl9pPr marL="4114697" lvl="8" indent="-355591" rtl="0">
              <a:spcBef>
                <a:spcPts val="0"/>
              </a:spcBef>
              <a:spcAft>
                <a:spcPts val="0"/>
              </a:spcAft>
              <a:buSzPts val="2000"/>
              <a:buChar char="■"/>
              <a:defRPr sz="2000"/>
            </a:lvl9pPr>
          </a:lstStyle>
          <a:p>
            <a:endParaRPr/>
          </a:p>
        </p:txBody>
      </p:sp>
      <p:sp>
        <p:nvSpPr>
          <p:cNvPr id="52" name="Shape 52"/>
          <p:cNvSpPr txBox="1">
            <a:spLocks noGrp="1"/>
          </p:cNvSpPr>
          <p:nvPr>
            <p:ph type="body" idx="2"/>
          </p:nvPr>
        </p:nvSpPr>
        <p:spPr>
          <a:xfrm>
            <a:off x="3329992" y="1600200"/>
            <a:ext cx="2419800" cy="4967700"/>
          </a:xfrm>
          <a:prstGeom prst="rect">
            <a:avLst/>
          </a:prstGeom>
        </p:spPr>
        <p:txBody>
          <a:bodyPr spcFirstLastPara="1" wrap="square" lIns="91425" tIns="91425" rIns="91425" bIns="91425" anchor="t" anchorCtr="0"/>
          <a:lstStyle>
            <a:lvl1pPr marL="457189" lvl="0" indent="-355591" rtl="0">
              <a:spcBef>
                <a:spcPts val="600"/>
              </a:spcBef>
              <a:spcAft>
                <a:spcPts val="0"/>
              </a:spcAft>
              <a:buSzPts val="2000"/>
              <a:buChar char="◎"/>
              <a:defRPr sz="2000"/>
            </a:lvl1pPr>
            <a:lvl2pPr marL="914377" lvl="1" indent="-355591" rtl="0">
              <a:spcBef>
                <a:spcPts val="0"/>
              </a:spcBef>
              <a:spcAft>
                <a:spcPts val="0"/>
              </a:spcAft>
              <a:buSzPts val="2000"/>
              <a:buChar char="○"/>
              <a:defRPr sz="2000"/>
            </a:lvl2pPr>
            <a:lvl3pPr marL="1371566" lvl="2" indent="-355591" rtl="0">
              <a:spcBef>
                <a:spcPts val="0"/>
              </a:spcBef>
              <a:spcAft>
                <a:spcPts val="0"/>
              </a:spcAft>
              <a:buSzPts val="2000"/>
              <a:buChar char="◉"/>
              <a:defRPr sz="2000"/>
            </a:lvl3pPr>
            <a:lvl4pPr marL="1828754" lvl="3" indent="-355591" rtl="0">
              <a:spcBef>
                <a:spcPts val="0"/>
              </a:spcBef>
              <a:spcAft>
                <a:spcPts val="0"/>
              </a:spcAft>
              <a:buSzPts val="2000"/>
              <a:buChar char="●"/>
              <a:defRPr sz="2000"/>
            </a:lvl4pPr>
            <a:lvl5pPr marL="2285943" lvl="4" indent="-355591" rtl="0">
              <a:spcBef>
                <a:spcPts val="0"/>
              </a:spcBef>
              <a:spcAft>
                <a:spcPts val="0"/>
              </a:spcAft>
              <a:buSzPts val="2000"/>
              <a:buChar char="○"/>
              <a:defRPr sz="2000"/>
            </a:lvl5pPr>
            <a:lvl6pPr marL="2743131" lvl="5" indent="-355591" rtl="0">
              <a:spcBef>
                <a:spcPts val="0"/>
              </a:spcBef>
              <a:spcAft>
                <a:spcPts val="0"/>
              </a:spcAft>
              <a:buSzPts val="2000"/>
              <a:buChar char="■"/>
              <a:defRPr sz="2000"/>
            </a:lvl6pPr>
            <a:lvl7pPr marL="3200320" lvl="6" indent="-355591" rtl="0">
              <a:spcBef>
                <a:spcPts val="0"/>
              </a:spcBef>
              <a:spcAft>
                <a:spcPts val="0"/>
              </a:spcAft>
              <a:buSzPts val="2000"/>
              <a:buChar char="●"/>
              <a:defRPr sz="2000"/>
            </a:lvl7pPr>
            <a:lvl8pPr marL="3657509" lvl="7" indent="-355591" rtl="0">
              <a:spcBef>
                <a:spcPts val="0"/>
              </a:spcBef>
              <a:spcAft>
                <a:spcPts val="0"/>
              </a:spcAft>
              <a:buSzPts val="2000"/>
              <a:buChar char="○"/>
              <a:defRPr sz="2000"/>
            </a:lvl8pPr>
            <a:lvl9pPr marL="4114697" lvl="8" indent="-355591" rtl="0">
              <a:spcBef>
                <a:spcPts val="0"/>
              </a:spcBef>
              <a:spcAft>
                <a:spcPts val="0"/>
              </a:spcAft>
              <a:buSzPts val="2000"/>
              <a:buChar char="■"/>
              <a:defRPr sz="2000"/>
            </a:lvl9pPr>
          </a:lstStyle>
          <a:p>
            <a:endParaRPr/>
          </a:p>
        </p:txBody>
      </p:sp>
      <p:sp>
        <p:nvSpPr>
          <p:cNvPr id="53" name="Shape 53"/>
          <p:cNvSpPr txBox="1">
            <a:spLocks noGrp="1"/>
          </p:cNvSpPr>
          <p:nvPr>
            <p:ph type="body" idx="3"/>
          </p:nvPr>
        </p:nvSpPr>
        <p:spPr>
          <a:xfrm>
            <a:off x="5873834" y="1600200"/>
            <a:ext cx="2419800" cy="4967700"/>
          </a:xfrm>
          <a:prstGeom prst="rect">
            <a:avLst/>
          </a:prstGeom>
        </p:spPr>
        <p:txBody>
          <a:bodyPr spcFirstLastPara="1" wrap="square" lIns="91425" tIns="91425" rIns="91425" bIns="91425" anchor="t" anchorCtr="0"/>
          <a:lstStyle>
            <a:lvl1pPr marL="457189" lvl="0" indent="-355591" rtl="0">
              <a:spcBef>
                <a:spcPts val="600"/>
              </a:spcBef>
              <a:spcAft>
                <a:spcPts val="0"/>
              </a:spcAft>
              <a:buSzPts val="2000"/>
              <a:buChar char="◎"/>
              <a:defRPr sz="2000"/>
            </a:lvl1pPr>
            <a:lvl2pPr marL="914377" lvl="1" indent="-355591" rtl="0">
              <a:spcBef>
                <a:spcPts val="0"/>
              </a:spcBef>
              <a:spcAft>
                <a:spcPts val="0"/>
              </a:spcAft>
              <a:buSzPts val="2000"/>
              <a:buChar char="○"/>
              <a:defRPr sz="2000"/>
            </a:lvl2pPr>
            <a:lvl3pPr marL="1371566" lvl="2" indent="-355591" rtl="0">
              <a:spcBef>
                <a:spcPts val="0"/>
              </a:spcBef>
              <a:spcAft>
                <a:spcPts val="0"/>
              </a:spcAft>
              <a:buSzPts val="2000"/>
              <a:buChar char="◉"/>
              <a:defRPr sz="2000"/>
            </a:lvl3pPr>
            <a:lvl4pPr marL="1828754" lvl="3" indent="-355591" rtl="0">
              <a:spcBef>
                <a:spcPts val="0"/>
              </a:spcBef>
              <a:spcAft>
                <a:spcPts val="0"/>
              </a:spcAft>
              <a:buSzPts val="2000"/>
              <a:buChar char="●"/>
              <a:defRPr sz="2000"/>
            </a:lvl4pPr>
            <a:lvl5pPr marL="2285943" lvl="4" indent="-355591" rtl="0">
              <a:spcBef>
                <a:spcPts val="0"/>
              </a:spcBef>
              <a:spcAft>
                <a:spcPts val="0"/>
              </a:spcAft>
              <a:buSzPts val="2000"/>
              <a:buChar char="○"/>
              <a:defRPr sz="2000"/>
            </a:lvl5pPr>
            <a:lvl6pPr marL="2743131" lvl="5" indent="-355591" rtl="0">
              <a:spcBef>
                <a:spcPts val="0"/>
              </a:spcBef>
              <a:spcAft>
                <a:spcPts val="0"/>
              </a:spcAft>
              <a:buSzPts val="2000"/>
              <a:buChar char="■"/>
              <a:defRPr sz="2000"/>
            </a:lvl6pPr>
            <a:lvl7pPr marL="3200320" lvl="6" indent="-355591" rtl="0">
              <a:spcBef>
                <a:spcPts val="0"/>
              </a:spcBef>
              <a:spcAft>
                <a:spcPts val="0"/>
              </a:spcAft>
              <a:buSzPts val="2000"/>
              <a:buChar char="●"/>
              <a:defRPr sz="2000"/>
            </a:lvl7pPr>
            <a:lvl8pPr marL="3657509" lvl="7" indent="-355591" rtl="0">
              <a:spcBef>
                <a:spcPts val="0"/>
              </a:spcBef>
              <a:spcAft>
                <a:spcPts val="0"/>
              </a:spcAft>
              <a:buSzPts val="2000"/>
              <a:buChar char="○"/>
              <a:defRPr sz="2000"/>
            </a:lvl8pPr>
            <a:lvl9pPr marL="4114697" lvl="8" indent="-355591" rtl="0">
              <a:spcBef>
                <a:spcPts val="0"/>
              </a:spcBef>
              <a:spcAft>
                <a:spcPts val="0"/>
              </a:spcAft>
              <a:buSzPts val="2000"/>
              <a:buChar char="■"/>
              <a:defRPr sz="2000"/>
            </a:lvl9pPr>
          </a:lstStyle>
          <a:p>
            <a:endParaRPr/>
          </a:p>
        </p:txBody>
      </p:sp>
      <p:sp>
        <p:nvSpPr>
          <p:cNvPr id="54" name="Shape 54"/>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Shape 57"/>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Shape 64"/>
          <p:cNvSpPr/>
          <p:nvPr/>
        </p:nvSpPr>
        <p:spPr>
          <a:xfrm>
            <a:off x="-26550" y="-19800"/>
            <a:ext cx="9197100" cy="68976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5" name="Shape 65"/>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86150" y="410826"/>
            <a:ext cx="7571700" cy="9369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marL="914400" lvl="1"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marL="1371600" lvl="2"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marL="1828800" lvl="3"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marL="2286000" lvl="4"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marL="2743200" lvl="5"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marL="3200400" lvl="6"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marL="3657600" lvl="7"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marL="4114800" lvl="8"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lvl1pPr lvl="0" algn="r">
              <a:buNone/>
              <a:defRPr sz="1300" b="1">
                <a:solidFill>
                  <a:srgbClr val="0091EA"/>
                </a:solidFill>
                <a:latin typeface="Source Sans Pro"/>
                <a:ea typeface="Source Sans Pro"/>
                <a:cs typeface="Source Sans Pro"/>
                <a:sym typeface="Source Sans Pro"/>
              </a:defRPr>
            </a:lvl1pPr>
            <a:lvl2pPr lvl="1" algn="r">
              <a:buNone/>
              <a:defRPr sz="1300" b="1">
                <a:solidFill>
                  <a:srgbClr val="0091EA"/>
                </a:solidFill>
                <a:latin typeface="Source Sans Pro"/>
                <a:ea typeface="Source Sans Pro"/>
                <a:cs typeface="Source Sans Pro"/>
                <a:sym typeface="Source Sans Pro"/>
              </a:defRPr>
            </a:lvl2pPr>
            <a:lvl3pPr lvl="2" algn="r">
              <a:buNone/>
              <a:defRPr sz="1300" b="1">
                <a:solidFill>
                  <a:srgbClr val="0091EA"/>
                </a:solidFill>
                <a:latin typeface="Source Sans Pro"/>
                <a:ea typeface="Source Sans Pro"/>
                <a:cs typeface="Source Sans Pro"/>
                <a:sym typeface="Source Sans Pro"/>
              </a:defRPr>
            </a:lvl3pPr>
            <a:lvl4pPr lvl="3" algn="r">
              <a:buNone/>
              <a:defRPr sz="1300" b="1">
                <a:solidFill>
                  <a:srgbClr val="0091EA"/>
                </a:solidFill>
                <a:latin typeface="Source Sans Pro"/>
                <a:ea typeface="Source Sans Pro"/>
                <a:cs typeface="Source Sans Pro"/>
                <a:sym typeface="Source Sans Pro"/>
              </a:defRPr>
            </a:lvl4pPr>
            <a:lvl5pPr lvl="4" algn="r">
              <a:buNone/>
              <a:defRPr sz="1300" b="1">
                <a:solidFill>
                  <a:srgbClr val="0091EA"/>
                </a:solidFill>
                <a:latin typeface="Source Sans Pro"/>
                <a:ea typeface="Source Sans Pro"/>
                <a:cs typeface="Source Sans Pro"/>
                <a:sym typeface="Source Sans Pro"/>
              </a:defRPr>
            </a:lvl5pPr>
            <a:lvl6pPr lvl="5" algn="r">
              <a:buNone/>
              <a:defRPr sz="1300" b="1">
                <a:solidFill>
                  <a:srgbClr val="0091EA"/>
                </a:solidFill>
                <a:latin typeface="Source Sans Pro"/>
                <a:ea typeface="Source Sans Pro"/>
                <a:cs typeface="Source Sans Pro"/>
                <a:sym typeface="Source Sans Pro"/>
              </a:defRPr>
            </a:lvl6pPr>
            <a:lvl7pPr lvl="6" algn="r">
              <a:buNone/>
              <a:defRPr sz="1300" b="1">
                <a:solidFill>
                  <a:srgbClr val="0091EA"/>
                </a:solidFill>
                <a:latin typeface="Source Sans Pro"/>
                <a:ea typeface="Source Sans Pro"/>
                <a:cs typeface="Source Sans Pro"/>
                <a:sym typeface="Source Sans Pro"/>
              </a:defRPr>
            </a:lvl7pPr>
            <a:lvl8pPr lvl="7" algn="r">
              <a:buNone/>
              <a:defRPr sz="1300" b="1">
                <a:solidFill>
                  <a:srgbClr val="0091EA"/>
                </a:solidFill>
                <a:latin typeface="Source Sans Pro"/>
                <a:ea typeface="Source Sans Pro"/>
                <a:cs typeface="Source Sans Pro"/>
                <a:sym typeface="Source Sans Pro"/>
              </a:defRPr>
            </a:lvl8pPr>
            <a:lvl9pPr lvl="8" algn="r">
              <a:buNone/>
              <a:defRPr sz="1300" b="1">
                <a:solidFill>
                  <a:srgbClr val="0091EA"/>
                </a:solidFill>
                <a:latin typeface="Source Sans Pro"/>
                <a:ea typeface="Source Sans Pro"/>
                <a:cs typeface="Source Sans Pro"/>
                <a:sym typeface="Source Sans Pro"/>
              </a:defRPr>
            </a:lvl9pPr>
          </a:lstStyle>
          <a:p>
            <a:fld id="{00000000-1234-1234-1234-123412341234}" type="slidenum">
              <a:rPr lang="en" smtClean="0"/>
              <a:pPr/>
              <a:t>‹#›</a:t>
            </a:fld>
            <a:endParaRPr lang="en">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1668300" y="2601728"/>
            <a:ext cx="5807400" cy="2516190"/>
          </a:xfrm>
          <a:prstGeom prst="rect">
            <a:avLst/>
          </a:prstGeom>
        </p:spPr>
        <p:txBody>
          <a:bodyPr spcFirstLastPara="1" wrap="square" lIns="91425" tIns="91425" rIns="91425" bIns="91425" anchor="t" anchorCtr="0">
            <a:noAutofit/>
          </a:bodyPr>
          <a:lstStyle/>
          <a:p>
            <a:pPr lvl="0" algn="ctr"/>
            <a:r>
              <a:rPr lang="de-DE" sz="5400" dirty="0"/>
              <a:t>SAFE BANKING</a:t>
            </a:r>
            <a:endParaRPr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AE3609E-3A5F-4664-907A-C0898E5211C6}"/>
              </a:ext>
            </a:extLst>
          </p:cNvPr>
          <p:cNvSpPr>
            <a:spLocks noGrp="1"/>
          </p:cNvSpPr>
          <p:nvPr>
            <p:ph type="subTitle" idx="1"/>
          </p:nvPr>
        </p:nvSpPr>
        <p:spPr>
          <a:xfrm>
            <a:off x="974525" y="589279"/>
            <a:ext cx="7448506" cy="703190"/>
          </a:xfrm>
        </p:spPr>
        <p:txBody>
          <a:bodyPr/>
          <a:lstStyle/>
          <a:p>
            <a:r>
              <a:rPr lang="en-US" sz="1800" b="1" u="sng" dirty="0">
                <a:solidFill>
                  <a:srgbClr val="263238"/>
                </a:solidFill>
              </a:rPr>
              <a:t>View</a:t>
            </a:r>
            <a:r>
              <a:rPr lang="en-US" sz="1800" dirty="0">
                <a:solidFill>
                  <a:srgbClr val="263238"/>
                </a:solidFill>
              </a:rPr>
              <a:t>: This package contains the view files like </a:t>
            </a:r>
            <a:r>
              <a:rPr lang="en-US" sz="1800" dirty="0" err="1">
                <a:solidFill>
                  <a:srgbClr val="263238"/>
                </a:solidFill>
              </a:rPr>
              <a:t>jsp</a:t>
            </a:r>
            <a:r>
              <a:rPr lang="en-US" sz="1800" dirty="0">
                <a:solidFill>
                  <a:srgbClr val="263238"/>
                </a:solidFill>
              </a:rPr>
              <a:t>, html. This files are found under Safe Banking-&gt;</a:t>
            </a:r>
            <a:r>
              <a:rPr lang="en-US" sz="1800" dirty="0" err="1">
                <a:solidFill>
                  <a:srgbClr val="263238"/>
                </a:solidFill>
              </a:rPr>
              <a:t>WebContent</a:t>
            </a:r>
            <a:endParaRPr lang="en-US" sz="1800" dirty="0"/>
          </a:p>
        </p:txBody>
      </p:sp>
      <p:pic>
        <p:nvPicPr>
          <p:cNvPr id="5" name="Picture 4">
            <a:extLst>
              <a:ext uri="{FF2B5EF4-FFF2-40B4-BE49-F238E27FC236}">
                <a16:creationId xmlns:a16="http://schemas.microsoft.com/office/drawing/2014/main" id="{569AB399-B7D4-457D-B765-0967F43F9D06}"/>
              </a:ext>
            </a:extLst>
          </p:cNvPr>
          <p:cNvPicPr>
            <a:picLocks noChangeAspect="1"/>
          </p:cNvPicPr>
          <p:nvPr/>
        </p:nvPicPr>
        <p:blipFill>
          <a:blip r:embed="rId2"/>
          <a:stretch>
            <a:fillRect/>
          </a:stretch>
        </p:blipFill>
        <p:spPr>
          <a:xfrm>
            <a:off x="534908" y="2166859"/>
            <a:ext cx="7888123" cy="4189785"/>
          </a:xfrm>
          <a:prstGeom prst="rect">
            <a:avLst/>
          </a:prstGeom>
        </p:spPr>
      </p:pic>
    </p:spTree>
    <p:extLst>
      <p:ext uri="{BB962C8B-B14F-4D97-AF65-F5344CB8AC3E}">
        <p14:creationId xmlns:p14="http://schemas.microsoft.com/office/powerpoint/2010/main" val="201869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AE3609E-3A5F-4664-907A-C0898E5211C6}"/>
              </a:ext>
            </a:extLst>
          </p:cNvPr>
          <p:cNvSpPr>
            <a:spLocks noGrp="1"/>
          </p:cNvSpPr>
          <p:nvPr>
            <p:ph type="subTitle" idx="1"/>
          </p:nvPr>
        </p:nvSpPr>
        <p:spPr>
          <a:xfrm>
            <a:off x="974525" y="589279"/>
            <a:ext cx="7448506" cy="703190"/>
          </a:xfrm>
        </p:spPr>
        <p:txBody>
          <a:bodyPr/>
          <a:lstStyle/>
          <a:p>
            <a:r>
              <a:rPr lang="en-US" sz="1800" b="1" u="sng" dirty="0">
                <a:solidFill>
                  <a:srgbClr val="263238"/>
                </a:solidFill>
              </a:rPr>
              <a:t>Model</a:t>
            </a:r>
            <a:r>
              <a:rPr lang="en-US" sz="1800" dirty="0">
                <a:solidFill>
                  <a:srgbClr val="263238"/>
                </a:solidFill>
              </a:rPr>
              <a:t>: This package contains the .java files which carries data from the servlet to DAO (Database Layer). Can be found under, Safe Banking-&gt; Java Resources-&gt;</a:t>
            </a:r>
            <a:r>
              <a:rPr lang="en-US" sz="1800" dirty="0" err="1">
                <a:solidFill>
                  <a:srgbClr val="263238"/>
                </a:solidFill>
              </a:rPr>
              <a:t>src</a:t>
            </a:r>
            <a:r>
              <a:rPr lang="en-US" sz="1800" dirty="0">
                <a:solidFill>
                  <a:srgbClr val="263238"/>
                </a:solidFill>
              </a:rPr>
              <a:t>-&gt;</a:t>
            </a:r>
            <a:r>
              <a:rPr lang="en-US" sz="1800" dirty="0" err="1">
                <a:solidFill>
                  <a:srgbClr val="263238"/>
                </a:solidFill>
              </a:rPr>
              <a:t>com.bank.model</a:t>
            </a:r>
            <a:endParaRPr lang="en-US" sz="1800" dirty="0"/>
          </a:p>
        </p:txBody>
      </p:sp>
      <p:pic>
        <p:nvPicPr>
          <p:cNvPr id="7" name="Picture 6">
            <a:extLst>
              <a:ext uri="{FF2B5EF4-FFF2-40B4-BE49-F238E27FC236}">
                <a16:creationId xmlns:a16="http://schemas.microsoft.com/office/drawing/2014/main" id="{2105BFC5-EA92-4E3D-9134-5B8845E9B447}"/>
              </a:ext>
            </a:extLst>
          </p:cNvPr>
          <p:cNvPicPr>
            <a:picLocks noChangeAspect="1"/>
          </p:cNvPicPr>
          <p:nvPr/>
        </p:nvPicPr>
        <p:blipFill>
          <a:blip r:embed="rId2"/>
          <a:stretch>
            <a:fillRect/>
          </a:stretch>
        </p:blipFill>
        <p:spPr>
          <a:xfrm>
            <a:off x="400050" y="1826052"/>
            <a:ext cx="8343900" cy="4693444"/>
          </a:xfrm>
          <a:prstGeom prst="rect">
            <a:avLst/>
          </a:prstGeom>
        </p:spPr>
      </p:pic>
    </p:spTree>
    <p:extLst>
      <p:ext uri="{BB962C8B-B14F-4D97-AF65-F5344CB8AC3E}">
        <p14:creationId xmlns:p14="http://schemas.microsoft.com/office/powerpoint/2010/main" val="4144987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AE3609E-3A5F-4664-907A-C0898E5211C6}"/>
              </a:ext>
            </a:extLst>
          </p:cNvPr>
          <p:cNvSpPr>
            <a:spLocks noGrp="1"/>
          </p:cNvSpPr>
          <p:nvPr>
            <p:ph type="subTitle" idx="1"/>
          </p:nvPr>
        </p:nvSpPr>
        <p:spPr>
          <a:xfrm>
            <a:off x="956941" y="290341"/>
            <a:ext cx="7448506" cy="703190"/>
          </a:xfrm>
        </p:spPr>
        <p:txBody>
          <a:bodyPr/>
          <a:lstStyle/>
          <a:p>
            <a:r>
              <a:rPr lang="en-US" sz="1800" b="1" u="sng" dirty="0">
                <a:solidFill>
                  <a:srgbClr val="263238"/>
                </a:solidFill>
              </a:rPr>
              <a:t>DAO</a:t>
            </a:r>
            <a:r>
              <a:rPr lang="en-US" sz="1800" dirty="0">
                <a:solidFill>
                  <a:srgbClr val="263238"/>
                </a:solidFill>
              </a:rPr>
              <a:t>: This package contains file which are only specialized for database related operation like insert, delete, alter and other DDL operations to be performed. Can be found under, Safe Banking-&gt; Java Resources-&gt;</a:t>
            </a:r>
            <a:r>
              <a:rPr lang="en-US" sz="1800" dirty="0" err="1">
                <a:solidFill>
                  <a:srgbClr val="263238"/>
                </a:solidFill>
              </a:rPr>
              <a:t>src</a:t>
            </a:r>
            <a:r>
              <a:rPr lang="en-US" sz="1800" dirty="0">
                <a:solidFill>
                  <a:srgbClr val="263238"/>
                </a:solidFill>
              </a:rPr>
              <a:t>-&gt;</a:t>
            </a:r>
            <a:r>
              <a:rPr lang="en-US" sz="1800" dirty="0" err="1">
                <a:solidFill>
                  <a:srgbClr val="263238"/>
                </a:solidFill>
              </a:rPr>
              <a:t>com.bank.dao</a:t>
            </a:r>
            <a:endParaRPr lang="en-US" sz="1800" dirty="0">
              <a:solidFill>
                <a:srgbClr val="263238"/>
              </a:solidFill>
            </a:endParaRPr>
          </a:p>
          <a:p>
            <a:r>
              <a:rPr lang="en-US" sz="1800" b="1" u="sng" dirty="0">
                <a:solidFill>
                  <a:srgbClr val="263238"/>
                </a:solidFill>
              </a:rPr>
              <a:t>bankDAO.java</a:t>
            </a:r>
            <a:r>
              <a:rPr lang="en-US" sz="1800" dirty="0">
                <a:solidFill>
                  <a:srgbClr val="263238"/>
                </a:solidFill>
              </a:rPr>
              <a:t>: This file contains all the database related operations.</a:t>
            </a:r>
          </a:p>
          <a:p>
            <a:endParaRPr lang="en-US" sz="1800" dirty="0">
              <a:solidFill>
                <a:srgbClr val="263238"/>
              </a:solidFill>
            </a:endParaRPr>
          </a:p>
          <a:p>
            <a:r>
              <a:rPr lang="en-US" sz="1800" b="1" u="sng" dirty="0">
                <a:solidFill>
                  <a:srgbClr val="263238"/>
                </a:solidFill>
              </a:rPr>
              <a:t>ConnectionByStaticMethod.java</a:t>
            </a:r>
            <a:r>
              <a:rPr lang="en-US" sz="1800" dirty="0">
                <a:solidFill>
                  <a:srgbClr val="263238"/>
                </a:solidFill>
              </a:rPr>
              <a:t>: This file is responsible for establishing connection between the project file and the database. The object of this class is extended everywhere whenever there is a need of accessing database.</a:t>
            </a:r>
          </a:p>
          <a:p>
            <a:endParaRPr lang="en-US" sz="1800" dirty="0"/>
          </a:p>
        </p:txBody>
      </p:sp>
      <p:pic>
        <p:nvPicPr>
          <p:cNvPr id="4" name="Picture 3">
            <a:extLst>
              <a:ext uri="{FF2B5EF4-FFF2-40B4-BE49-F238E27FC236}">
                <a16:creationId xmlns:a16="http://schemas.microsoft.com/office/drawing/2014/main" id="{7852C120-240B-4A5E-A08C-C82619B64F4A}"/>
              </a:ext>
            </a:extLst>
          </p:cNvPr>
          <p:cNvPicPr>
            <a:picLocks noChangeAspect="1"/>
          </p:cNvPicPr>
          <p:nvPr/>
        </p:nvPicPr>
        <p:blipFill>
          <a:blip r:embed="rId2"/>
          <a:stretch>
            <a:fillRect/>
          </a:stretch>
        </p:blipFill>
        <p:spPr>
          <a:xfrm>
            <a:off x="800101" y="3064669"/>
            <a:ext cx="7684476" cy="3793331"/>
          </a:xfrm>
          <a:prstGeom prst="rect">
            <a:avLst/>
          </a:prstGeom>
        </p:spPr>
      </p:pic>
    </p:spTree>
    <p:extLst>
      <p:ext uri="{BB962C8B-B14F-4D97-AF65-F5344CB8AC3E}">
        <p14:creationId xmlns:p14="http://schemas.microsoft.com/office/powerpoint/2010/main" val="4022219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AE3609E-3A5F-4664-907A-C0898E5211C6}"/>
              </a:ext>
            </a:extLst>
          </p:cNvPr>
          <p:cNvSpPr>
            <a:spLocks noGrp="1"/>
          </p:cNvSpPr>
          <p:nvPr>
            <p:ph type="subTitle" idx="1"/>
          </p:nvPr>
        </p:nvSpPr>
        <p:spPr>
          <a:xfrm>
            <a:off x="918086" y="343094"/>
            <a:ext cx="7448506" cy="2514406"/>
          </a:xfrm>
        </p:spPr>
        <p:txBody>
          <a:bodyPr/>
          <a:lstStyle/>
          <a:p>
            <a:r>
              <a:rPr lang="en-US" sz="1800" b="1" u="sng" dirty="0">
                <a:solidFill>
                  <a:srgbClr val="263238"/>
                </a:solidFill>
              </a:rPr>
              <a:t>Service</a:t>
            </a:r>
            <a:r>
              <a:rPr lang="en-US" sz="1800" dirty="0">
                <a:solidFill>
                  <a:srgbClr val="263238"/>
                </a:solidFill>
              </a:rPr>
              <a:t>: This package contains file that provides special functionality like emails.</a:t>
            </a:r>
          </a:p>
          <a:p>
            <a:r>
              <a:rPr lang="en-US" sz="1800" b="1" u="sng" dirty="0">
                <a:solidFill>
                  <a:srgbClr val="263238"/>
                </a:solidFill>
              </a:rPr>
              <a:t>EmailSend1.java</a:t>
            </a:r>
            <a:r>
              <a:rPr lang="en-US" sz="1800" dirty="0">
                <a:solidFill>
                  <a:srgbClr val="263238"/>
                </a:solidFill>
              </a:rPr>
              <a:t>: This file </a:t>
            </a:r>
            <a:r>
              <a:rPr lang="en-US" sz="1800" dirty="0" err="1">
                <a:solidFill>
                  <a:srgbClr val="263238"/>
                </a:solidFill>
              </a:rPr>
              <a:t>facilates</a:t>
            </a:r>
            <a:r>
              <a:rPr lang="en-US" sz="1800" dirty="0">
                <a:solidFill>
                  <a:srgbClr val="263238"/>
                </a:solidFill>
              </a:rPr>
              <a:t> email service during login. Generates login alert. </a:t>
            </a:r>
          </a:p>
          <a:p>
            <a:r>
              <a:rPr lang="en-US" sz="1800" b="1" u="sng" dirty="0">
                <a:solidFill>
                  <a:srgbClr val="263238"/>
                </a:solidFill>
              </a:rPr>
              <a:t>EmailSend2.java</a:t>
            </a:r>
            <a:r>
              <a:rPr lang="en-US" sz="1800" dirty="0">
                <a:solidFill>
                  <a:srgbClr val="263238"/>
                </a:solidFill>
              </a:rPr>
              <a:t>: This file </a:t>
            </a:r>
            <a:r>
              <a:rPr lang="en-US" sz="1800" dirty="0" err="1">
                <a:solidFill>
                  <a:srgbClr val="263238"/>
                </a:solidFill>
              </a:rPr>
              <a:t>facilates</a:t>
            </a:r>
            <a:r>
              <a:rPr lang="en-US" sz="1800" dirty="0">
                <a:solidFill>
                  <a:srgbClr val="263238"/>
                </a:solidFill>
              </a:rPr>
              <a:t> email service during approve beneficiary. Generates one time password and sends it to user’s email.</a:t>
            </a:r>
          </a:p>
          <a:p>
            <a:endParaRPr lang="en-US" sz="1800" dirty="0">
              <a:solidFill>
                <a:srgbClr val="263238"/>
              </a:solidFill>
            </a:endParaRPr>
          </a:p>
          <a:p>
            <a:r>
              <a:rPr lang="en-US" sz="1400" b="1" dirty="0">
                <a:solidFill>
                  <a:srgbClr val="FF0000"/>
                </a:solidFill>
              </a:rPr>
              <a:t>To change the email id through which the emails would be send go to</a:t>
            </a:r>
          </a:p>
          <a:p>
            <a:r>
              <a:rPr lang="en-US" sz="1400" b="1" dirty="0">
                <a:solidFill>
                  <a:srgbClr val="FF0000"/>
                </a:solidFill>
              </a:rPr>
              <a:t>line 21,22,23 and change them accordingly. Set the </a:t>
            </a:r>
            <a:r>
              <a:rPr lang="en-US" sz="1400" b="1" dirty="0" err="1">
                <a:solidFill>
                  <a:srgbClr val="FF0000"/>
                </a:solidFill>
              </a:rPr>
              <a:t>gmail</a:t>
            </a:r>
            <a:r>
              <a:rPr lang="en-US" sz="1400" b="1" dirty="0">
                <a:solidFill>
                  <a:srgbClr val="FF0000"/>
                </a:solidFill>
              </a:rPr>
              <a:t> account to low security(https://support.google.com/accounts/answer/6010255?hl</a:t>
            </a:r>
            <a:r>
              <a:rPr lang="en-US" sz="1800" b="1" dirty="0">
                <a:solidFill>
                  <a:srgbClr val="FF0000"/>
                </a:solidFill>
              </a:rPr>
              <a:t>=en)</a:t>
            </a:r>
          </a:p>
          <a:p>
            <a:endParaRPr lang="en-US" sz="1800" dirty="0">
              <a:solidFill>
                <a:srgbClr val="263238"/>
              </a:solidFill>
            </a:endParaRPr>
          </a:p>
          <a:p>
            <a:endParaRPr lang="en-US" sz="1800" dirty="0"/>
          </a:p>
        </p:txBody>
      </p:sp>
      <p:pic>
        <p:nvPicPr>
          <p:cNvPr id="4" name="Picture 3">
            <a:extLst>
              <a:ext uri="{FF2B5EF4-FFF2-40B4-BE49-F238E27FC236}">
                <a16:creationId xmlns:a16="http://schemas.microsoft.com/office/drawing/2014/main" id="{7852C120-240B-4A5E-A08C-C82619B64F4A}"/>
              </a:ext>
            </a:extLst>
          </p:cNvPr>
          <p:cNvPicPr>
            <a:picLocks noChangeAspect="1"/>
          </p:cNvPicPr>
          <p:nvPr/>
        </p:nvPicPr>
        <p:blipFill>
          <a:blip r:embed="rId2"/>
          <a:stretch>
            <a:fillRect/>
          </a:stretch>
        </p:blipFill>
        <p:spPr>
          <a:xfrm>
            <a:off x="800101" y="3064669"/>
            <a:ext cx="7684476" cy="3793331"/>
          </a:xfrm>
          <a:prstGeom prst="rect">
            <a:avLst/>
          </a:prstGeom>
        </p:spPr>
      </p:pic>
    </p:spTree>
    <p:extLst>
      <p:ext uri="{BB962C8B-B14F-4D97-AF65-F5344CB8AC3E}">
        <p14:creationId xmlns:p14="http://schemas.microsoft.com/office/powerpoint/2010/main" val="3563403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86150" y="190319"/>
            <a:ext cx="7571700" cy="936900"/>
          </a:xfrm>
          <a:prstGeom prst="rect">
            <a:avLst/>
          </a:prstGeom>
        </p:spPr>
        <p:txBody>
          <a:bodyPr spcFirstLastPara="1" wrap="square" lIns="91425" tIns="91425" rIns="91425" bIns="91425" anchor="b" anchorCtr="0">
            <a:noAutofit/>
          </a:bodyPr>
          <a:lstStyle/>
          <a:p>
            <a:r>
              <a:rPr lang="en-IN" sz="2800" b="1" dirty="0"/>
              <a:t>How to run the project: (Admin Login)</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2400" dirty="0"/>
              <a:t>Open Eclipse</a:t>
            </a:r>
          </a:p>
          <a:p>
            <a:pPr lvl="0">
              <a:buFont typeface="Arial" panose="020B0604020202020204" pitchFamily="34" charset="0"/>
              <a:buChar char="•"/>
            </a:pPr>
            <a:r>
              <a:rPr lang="en-US" sz="2400" dirty="0"/>
              <a:t>Go to Safe Banking-&gt;</a:t>
            </a:r>
            <a:r>
              <a:rPr lang="en-US" sz="2400" dirty="0" err="1"/>
              <a:t>WebContent</a:t>
            </a:r>
            <a:r>
              <a:rPr lang="en-US" sz="2400" dirty="0"/>
              <a:t>-&gt;</a:t>
            </a:r>
            <a:r>
              <a:rPr lang="en-US" sz="2400" dirty="0" err="1"/>
              <a:t>admin_login.jsp</a:t>
            </a:r>
            <a:r>
              <a:rPr lang="en-US" sz="2400" dirty="0"/>
              <a:t>-&gt;left click on </a:t>
            </a:r>
            <a:r>
              <a:rPr lang="en-US" sz="2400" dirty="0" err="1"/>
              <a:t>admin_login.jsp</a:t>
            </a:r>
            <a:r>
              <a:rPr lang="en-US" sz="2400" dirty="0"/>
              <a:t>-&gt;run as-&gt;run on server-&gt;Finish</a:t>
            </a:r>
          </a:p>
          <a:p>
            <a:pPr lvl="0">
              <a:buFont typeface="Arial" panose="020B0604020202020204" pitchFamily="34" charset="0"/>
              <a:buChar char="•"/>
            </a:pPr>
            <a:endParaRPr lang="en-IN" sz="2400" dirty="0"/>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14</a:t>
            </a:fld>
            <a:endParaRPr/>
          </a:p>
        </p:txBody>
      </p:sp>
      <p:pic>
        <p:nvPicPr>
          <p:cNvPr id="3" name="Picture 2">
            <a:extLst>
              <a:ext uri="{FF2B5EF4-FFF2-40B4-BE49-F238E27FC236}">
                <a16:creationId xmlns:a16="http://schemas.microsoft.com/office/drawing/2014/main" id="{1EF6287F-06AA-4B0A-9621-8A8B9827E5C2}"/>
              </a:ext>
            </a:extLst>
          </p:cNvPr>
          <p:cNvPicPr>
            <a:picLocks noChangeAspect="1"/>
          </p:cNvPicPr>
          <p:nvPr/>
        </p:nvPicPr>
        <p:blipFill>
          <a:blip r:embed="rId3"/>
          <a:stretch>
            <a:fillRect/>
          </a:stretch>
        </p:blipFill>
        <p:spPr>
          <a:xfrm>
            <a:off x="263769" y="2713281"/>
            <a:ext cx="8563708" cy="388235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86150" y="190319"/>
            <a:ext cx="7571700" cy="936900"/>
          </a:xfrm>
          <a:prstGeom prst="rect">
            <a:avLst/>
          </a:prstGeom>
        </p:spPr>
        <p:txBody>
          <a:bodyPr spcFirstLastPara="1" wrap="square" lIns="91425" tIns="91425" rIns="91425" bIns="91425" anchor="b" anchorCtr="0">
            <a:noAutofit/>
          </a:bodyPr>
          <a:lstStyle/>
          <a:p>
            <a:r>
              <a:rPr lang="en-IN" sz="2800" b="1" dirty="0"/>
              <a:t>How to run the project: (Customer Login)</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2400" dirty="0"/>
              <a:t>Open Eclipse</a:t>
            </a:r>
          </a:p>
          <a:p>
            <a:pPr lvl="0">
              <a:buFont typeface="Arial" panose="020B0604020202020204" pitchFamily="34" charset="0"/>
              <a:buChar char="•"/>
            </a:pPr>
            <a:r>
              <a:rPr lang="en-US" sz="2400" dirty="0"/>
              <a:t>Go to Safe Banking-&gt;</a:t>
            </a:r>
            <a:r>
              <a:rPr lang="en-US" sz="2400" dirty="0" err="1"/>
              <a:t>WebContent</a:t>
            </a:r>
            <a:r>
              <a:rPr lang="en-US" sz="2400" dirty="0"/>
              <a:t>-&gt;</a:t>
            </a:r>
            <a:r>
              <a:rPr lang="en-US" sz="2400" dirty="0" err="1"/>
              <a:t>login.jsp</a:t>
            </a:r>
            <a:r>
              <a:rPr lang="en-US" sz="2400" dirty="0"/>
              <a:t>-&gt;left click on </a:t>
            </a:r>
            <a:r>
              <a:rPr lang="en-US" sz="2400" dirty="0" err="1"/>
              <a:t>admin_login.jsp</a:t>
            </a:r>
            <a:r>
              <a:rPr lang="en-US" sz="2400" dirty="0"/>
              <a:t>-&gt;run as-&gt;run on server-&gt;Finish</a:t>
            </a:r>
          </a:p>
          <a:p>
            <a:pPr lvl="0">
              <a:buFont typeface="Arial" panose="020B0604020202020204" pitchFamily="34" charset="0"/>
              <a:buChar char="•"/>
            </a:pPr>
            <a:endParaRPr lang="en-IN" sz="2400" dirty="0"/>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15</a:t>
            </a:fld>
            <a:endParaRPr/>
          </a:p>
        </p:txBody>
      </p:sp>
      <p:pic>
        <p:nvPicPr>
          <p:cNvPr id="4" name="Picture 3">
            <a:extLst>
              <a:ext uri="{FF2B5EF4-FFF2-40B4-BE49-F238E27FC236}">
                <a16:creationId xmlns:a16="http://schemas.microsoft.com/office/drawing/2014/main" id="{0E90FCB7-7D4F-4F20-9B30-2EEE27C8574E}"/>
              </a:ext>
            </a:extLst>
          </p:cNvPr>
          <p:cNvPicPr>
            <a:picLocks noChangeAspect="1"/>
          </p:cNvPicPr>
          <p:nvPr/>
        </p:nvPicPr>
        <p:blipFill>
          <a:blip r:embed="rId3"/>
          <a:stretch>
            <a:fillRect/>
          </a:stretch>
        </p:blipFill>
        <p:spPr>
          <a:xfrm>
            <a:off x="645474" y="2370931"/>
            <a:ext cx="7510585" cy="4224704"/>
          </a:xfrm>
          <a:prstGeom prst="rect">
            <a:avLst/>
          </a:prstGeom>
        </p:spPr>
      </p:pic>
    </p:spTree>
    <p:extLst>
      <p:ext uri="{BB962C8B-B14F-4D97-AF65-F5344CB8AC3E}">
        <p14:creationId xmlns:p14="http://schemas.microsoft.com/office/powerpoint/2010/main" val="618600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5">
            <a:extLst>
              <a:ext uri="{FF2B5EF4-FFF2-40B4-BE49-F238E27FC236}">
                <a16:creationId xmlns:a16="http://schemas.microsoft.com/office/drawing/2014/main" id="{3D934F38-2D8C-40AD-8EB3-613700D406BD}"/>
              </a:ext>
            </a:extLst>
          </p:cNvPr>
          <p:cNvSpPr txBox="1">
            <a:spLocks/>
          </p:cNvSpPr>
          <p:nvPr/>
        </p:nvSpPr>
        <p:spPr>
          <a:xfrm>
            <a:off x="863636" y="2295414"/>
            <a:ext cx="7322002" cy="154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9pPr>
          </a:lstStyle>
          <a:p>
            <a:r>
              <a:rPr lang="en-IN" sz="8000" b="1" dirty="0"/>
              <a:t> </a:t>
            </a:r>
            <a:r>
              <a:rPr lang="en-IN" sz="4800" b="1" dirty="0"/>
              <a:t>Customer Login Slides</a:t>
            </a:r>
          </a:p>
        </p:txBody>
      </p:sp>
    </p:spTree>
    <p:extLst>
      <p:ext uri="{BB962C8B-B14F-4D97-AF65-F5344CB8AC3E}">
        <p14:creationId xmlns:p14="http://schemas.microsoft.com/office/powerpoint/2010/main" val="781403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86150" y="190319"/>
            <a:ext cx="7571700" cy="936900"/>
          </a:xfrm>
          <a:prstGeom prst="rect">
            <a:avLst/>
          </a:prstGeom>
        </p:spPr>
        <p:txBody>
          <a:bodyPr spcFirstLastPara="1" wrap="square" lIns="91425" tIns="91425" rIns="91425" bIns="91425" anchor="b" anchorCtr="0">
            <a:noAutofit/>
          </a:bodyPr>
          <a:lstStyle/>
          <a:p>
            <a:r>
              <a:rPr lang="en-IN" sz="2800" b="1" dirty="0"/>
              <a:t>Login</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200" kern="1200" dirty="0">
                <a:solidFill>
                  <a:prstClr val="black"/>
                </a:solidFill>
                <a:latin typeface="Corbel" panose="020B0503020204020204"/>
              </a:rPr>
              <a:t>File name: </a:t>
            </a:r>
            <a:r>
              <a:rPr lang="en-US" sz="1200" kern="1200" dirty="0" err="1">
                <a:solidFill>
                  <a:prstClr val="black"/>
                </a:solidFill>
                <a:latin typeface="Corbel" panose="020B0503020204020204"/>
              </a:rPr>
              <a:t>login.jsp</a:t>
            </a:r>
            <a:endParaRPr lang="en-US" sz="1200" kern="1200" dirty="0">
              <a:solidFill>
                <a:prstClr val="black"/>
              </a:solidFill>
              <a:latin typeface="Corbel" panose="020B0503020204020204"/>
              <a:ea typeface="+mn-ea"/>
              <a:cs typeface="+mn-cs"/>
            </a:endParaRPr>
          </a:p>
          <a:p>
            <a:pPr marL="285750" lvl="0" indent="-285750" defTabSz="457200">
              <a:spcBef>
                <a:spcPct val="20000"/>
              </a:spcBef>
              <a:spcAft>
                <a:spcPts val="600"/>
              </a:spcAft>
              <a:buClr>
                <a:srgbClr val="30ACEC">
                  <a:lumMod val="75000"/>
                </a:srgbClr>
              </a:buClr>
              <a:buSzPct val="145000"/>
              <a:buFont typeface="Arial"/>
              <a:buChar char="•"/>
            </a:pPr>
            <a:r>
              <a:rPr lang="en-US" sz="1200" kern="1200" dirty="0">
                <a:solidFill>
                  <a:prstClr val="black"/>
                </a:solidFill>
                <a:latin typeface="Corbel" panose="020B0503020204020204"/>
                <a:ea typeface="+mn-ea"/>
                <a:cs typeface="+mn-cs"/>
              </a:rPr>
              <a:t>This page is responsible for login in an account holder who is already registered with the bank.</a:t>
            </a:r>
          </a:p>
          <a:p>
            <a:pPr marL="285750" lvl="0" indent="-285750" defTabSz="457200">
              <a:spcBef>
                <a:spcPct val="20000"/>
              </a:spcBef>
              <a:spcAft>
                <a:spcPts val="600"/>
              </a:spcAft>
              <a:buClr>
                <a:srgbClr val="30ACEC">
                  <a:lumMod val="75000"/>
                </a:srgbClr>
              </a:buClr>
              <a:buSzPct val="145000"/>
              <a:buFont typeface="Arial"/>
              <a:buChar char="•"/>
            </a:pPr>
            <a:r>
              <a:rPr lang="en-US" sz="1200" kern="1200" dirty="0">
                <a:solidFill>
                  <a:prstClr val="black"/>
                </a:solidFill>
                <a:latin typeface="Corbel" panose="020B0503020204020204"/>
                <a:ea typeface="+mn-ea"/>
                <a:cs typeface="+mn-cs"/>
              </a:rPr>
              <a:t>The username and one time code can be typed into the box and by checking in the checkbox, account holder will be redirected to the next page.</a:t>
            </a:r>
          </a:p>
          <a:p>
            <a:pPr marL="285750" lvl="0" indent="-285750" defTabSz="457200">
              <a:spcBef>
                <a:spcPct val="20000"/>
              </a:spcBef>
              <a:spcAft>
                <a:spcPts val="600"/>
              </a:spcAft>
              <a:buClr>
                <a:srgbClr val="30ACEC">
                  <a:lumMod val="75000"/>
                </a:srgbClr>
              </a:buClr>
              <a:buSzPct val="145000"/>
              <a:buFont typeface="Arial"/>
              <a:buChar char="•"/>
            </a:pPr>
            <a:r>
              <a:rPr lang="en-US" sz="1200" kern="1200" dirty="0">
                <a:solidFill>
                  <a:prstClr val="black"/>
                </a:solidFill>
                <a:latin typeface="Corbel" panose="020B0503020204020204"/>
                <a:ea typeface="+mn-ea"/>
                <a:cs typeface="+mn-cs"/>
              </a:rPr>
              <a:t>For 5 unsuccessful login attempt, the account gets locked which could be unlocked from Admin profile.</a:t>
            </a:r>
          </a:p>
          <a:p>
            <a:pPr marL="38099" lvl="0" indent="0">
              <a:buNone/>
            </a:pPr>
            <a:endParaRPr lang="en-IN" sz="2400" dirty="0"/>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17</a:t>
            </a:fld>
            <a:endParaRPr/>
          </a:p>
        </p:txBody>
      </p:sp>
      <p:pic>
        <p:nvPicPr>
          <p:cNvPr id="8" name="Content Placeholder 11">
            <a:extLst>
              <a:ext uri="{FF2B5EF4-FFF2-40B4-BE49-F238E27FC236}">
                <a16:creationId xmlns:a16="http://schemas.microsoft.com/office/drawing/2014/main" id="{9EC440CF-C603-492E-8BAB-D33C897FB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63" y="2692272"/>
            <a:ext cx="4413737" cy="3418382"/>
          </a:xfrm>
          <a:prstGeom prst="rect">
            <a:avLst/>
          </a:prstGeom>
        </p:spPr>
      </p:pic>
      <p:pic>
        <p:nvPicPr>
          <p:cNvPr id="9" name="Picture 8">
            <a:extLst>
              <a:ext uri="{FF2B5EF4-FFF2-40B4-BE49-F238E27FC236}">
                <a16:creationId xmlns:a16="http://schemas.microsoft.com/office/drawing/2014/main" id="{EEE85F08-AF2F-425B-9ABC-96670860D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779" y="2692272"/>
            <a:ext cx="4220306" cy="3418382"/>
          </a:xfrm>
          <a:prstGeom prst="rect">
            <a:avLst/>
          </a:prstGeom>
        </p:spPr>
      </p:pic>
    </p:spTree>
    <p:extLst>
      <p:ext uri="{BB962C8B-B14F-4D97-AF65-F5344CB8AC3E}">
        <p14:creationId xmlns:p14="http://schemas.microsoft.com/office/powerpoint/2010/main" val="79657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86150" y="190319"/>
            <a:ext cx="7571700" cy="936900"/>
          </a:xfrm>
          <a:prstGeom prst="rect">
            <a:avLst/>
          </a:prstGeom>
        </p:spPr>
        <p:txBody>
          <a:bodyPr spcFirstLastPara="1" wrap="square" lIns="91425" tIns="91425" rIns="91425" bIns="91425" anchor="b" anchorCtr="0">
            <a:noAutofit/>
          </a:bodyPr>
          <a:lstStyle/>
          <a:p>
            <a:r>
              <a:rPr lang="en-IN" sz="2800" b="1" dirty="0"/>
              <a:t>Customer Database</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Database table name: bank</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To view the bank table:</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rPr>
              <a:t>Open </a:t>
            </a:r>
            <a:r>
              <a:rPr lang="en-US" sz="1400" kern="1200" dirty="0" err="1">
                <a:solidFill>
                  <a:prstClr val="black"/>
                </a:solidFill>
                <a:latin typeface="Corbel" panose="020B0503020204020204"/>
              </a:rPr>
              <a:t>mySQL</a:t>
            </a:r>
            <a:r>
              <a:rPr lang="en-US" sz="1400" kern="1200" dirty="0">
                <a:solidFill>
                  <a:prstClr val="black"/>
                </a:solidFill>
                <a:latin typeface="Corbel" panose="020B0503020204020204"/>
              </a:rPr>
              <a:t> command line.</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rPr>
              <a:t>Provide password: </a:t>
            </a:r>
            <a:r>
              <a:rPr lang="en-US" sz="1400" b="1" kern="1200" dirty="0">
                <a:solidFill>
                  <a:prstClr val="black"/>
                </a:solidFill>
                <a:latin typeface="Corbel" panose="020B0503020204020204"/>
              </a:rPr>
              <a:t>trisha97</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rPr>
              <a:t>Change directory</a:t>
            </a:r>
            <a:r>
              <a:rPr lang="en-US" sz="1400" kern="1200" dirty="0">
                <a:solidFill>
                  <a:prstClr val="black"/>
                </a:solidFill>
                <a:latin typeface="Corbel" panose="020B0503020204020204"/>
                <a:sym typeface="Wingdings" panose="05000000000000000000" pitchFamily="2" charset="2"/>
              </a:rPr>
              <a:t>  </a:t>
            </a:r>
            <a:r>
              <a:rPr lang="en-US" sz="1400" b="1" kern="1200" dirty="0">
                <a:solidFill>
                  <a:prstClr val="black"/>
                </a:solidFill>
                <a:latin typeface="Corbel" panose="020B0503020204020204"/>
                <a:sym typeface="Wingdings" panose="05000000000000000000" pitchFamily="2" charset="2"/>
              </a:rPr>
              <a:t>use </a:t>
            </a:r>
            <a:r>
              <a:rPr lang="en-US" sz="1400" b="1" kern="1200" dirty="0" err="1">
                <a:solidFill>
                  <a:prstClr val="black"/>
                </a:solidFill>
                <a:latin typeface="Corbel" panose="020B0503020204020204"/>
                <a:sym typeface="Wingdings" panose="05000000000000000000" pitchFamily="2" charset="2"/>
              </a:rPr>
              <a:t>iitr</a:t>
            </a:r>
            <a:r>
              <a:rPr lang="en-US" sz="1400" kern="1200" dirty="0">
                <a:solidFill>
                  <a:prstClr val="black"/>
                </a:solidFill>
                <a:latin typeface="Corbel" panose="020B0503020204020204"/>
                <a:sym typeface="Wingdings" panose="05000000000000000000" pitchFamily="2" charset="2"/>
              </a:rPr>
              <a:t>;</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sym typeface="Wingdings" panose="05000000000000000000" pitchFamily="2" charset="2"/>
              </a:rPr>
              <a:t>Type Query: select * from bank;</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sym typeface="Wingdings" panose="05000000000000000000" pitchFamily="2" charset="2"/>
              </a:rPr>
              <a:t>Select any </a:t>
            </a:r>
            <a:r>
              <a:rPr lang="en-US" sz="1400" kern="1200" dirty="0" err="1">
                <a:solidFill>
                  <a:prstClr val="black"/>
                </a:solidFill>
                <a:latin typeface="Corbel" panose="020B0503020204020204"/>
                <a:sym typeface="Wingdings" panose="05000000000000000000" pitchFamily="2" charset="2"/>
              </a:rPr>
              <a:t>userid</a:t>
            </a:r>
            <a:r>
              <a:rPr lang="en-US" sz="1400" kern="1200" dirty="0">
                <a:solidFill>
                  <a:prstClr val="black"/>
                </a:solidFill>
                <a:latin typeface="Corbel" panose="020B0503020204020204"/>
                <a:sym typeface="Wingdings" panose="05000000000000000000" pitchFamily="2" charset="2"/>
              </a:rPr>
              <a:t> and password for opening the account</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sym typeface="Wingdings" panose="05000000000000000000" pitchFamily="2" charset="2"/>
              </a:rPr>
              <a:t> Example: </a:t>
            </a:r>
            <a:r>
              <a:rPr lang="en-US" sz="1400" kern="1200" dirty="0" err="1">
                <a:solidFill>
                  <a:prstClr val="black"/>
                </a:solidFill>
                <a:latin typeface="Corbel" panose="020B0503020204020204"/>
                <a:sym typeface="Wingdings" panose="05000000000000000000" pitchFamily="2" charset="2"/>
              </a:rPr>
              <a:t>userid</a:t>
            </a:r>
            <a:r>
              <a:rPr lang="en-US" sz="1400" kern="1200" dirty="0">
                <a:solidFill>
                  <a:prstClr val="black"/>
                </a:solidFill>
                <a:latin typeface="Corbel" panose="020B0503020204020204"/>
                <a:sym typeface="Wingdings" panose="05000000000000000000" pitchFamily="2" charset="2"/>
              </a:rPr>
              <a:t> trisha97</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sym typeface="Wingdings" panose="05000000000000000000" pitchFamily="2" charset="2"/>
              </a:rPr>
              <a:t>                     passwordtrisha97</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sym typeface="Wingdings" panose="05000000000000000000" pitchFamily="2" charset="2"/>
              </a:rPr>
              <a:t>                      image</a:t>
            </a:r>
          </a:p>
          <a:p>
            <a:pPr marL="0" indent="0" defTabSz="457200">
              <a:spcBef>
                <a:spcPct val="20000"/>
              </a:spcBef>
              <a:spcAft>
                <a:spcPts val="600"/>
              </a:spcAft>
              <a:buClr>
                <a:srgbClr val="30ACEC">
                  <a:lumMod val="75000"/>
                </a:srgbClr>
              </a:buClr>
              <a:buSzPct val="145000"/>
              <a:buNone/>
            </a:pPr>
            <a:endParaRPr lang="en-US" sz="1400" kern="1200" dirty="0">
              <a:solidFill>
                <a:prstClr val="black"/>
              </a:solidFill>
              <a:latin typeface="Corbel" panose="020B0503020204020204"/>
              <a:sym typeface="Wingdings" panose="05000000000000000000" pitchFamily="2" charset="2"/>
            </a:endParaRPr>
          </a:p>
          <a:p>
            <a:pPr marL="38099" lvl="0" indent="0">
              <a:buNone/>
            </a:pPr>
            <a:endParaRPr lang="en-IN" sz="1400" dirty="0"/>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18</a:t>
            </a:fld>
            <a:endParaRPr/>
          </a:p>
        </p:txBody>
      </p:sp>
      <p:pic>
        <p:nvPicPr>
          <p:cNvPr id="3" name="Picture 2">
            <a:extLst>
              <a:ext uri="{FF2B5EF4-FFF2-40B4-BE49-F238E27FC236}">
                <a16:creationId xmlns:a16="http://schemas.microsoft.com/office/drawing/2014/main" id="{1A9BBDAE-C0A7-4BD8-B27B-1263B176258C}"/>
              </a:ext>
            </a:extLst>
          </p:cNvPr>
          <p:cNvPicPr>
            <a:picLocks noChangeAspect="1"/>
          </p:cNvPicPr>
          <p:nvPr/>
        </p:nvPicPr>
        <p:blipFill>
          <a:blip r:embed="rId3"/>
          <a:stretch>
            <a:fillRect/>
          </a:stretch>
        </p:blipFill>
        <p:spPr>
          <a:xfrm>
            <a:off x="2307491" y="4180477"/>
            <a:ext cx="2413978" cy="1560635"/>
          </a:xfrm>
          <a:prstGeom prst="rect">
            <a:avLst/>
          </a:prstGeom>
        </p:spPr>
      </p:pic>
    </p:spTree>
    <p:extLst>
      <p:ext uri="{BB962C8B-B14F-4D97-AF65-F5344CB8AC3E}">
        <p14:creationId xmlns:p14="http://schemas.microsoft.com/office/powerpoint/2010/main" val="846781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Login Validation</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login2.jsp</a:t>
            </a:r>
            <a:endParaRPr lang="en-IN" sz="1400" kern="1200" dirty="0">
              <a:solidFill>
                <a:prstClr val="black"/>
              </a:solidFill>
              <a:latin typeface="Corbel" panose="020B0503020204020204"/>
            </a:endParaRP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This page is responsible for fetching the account holder details from the account number provided in the previous page.</a:t>
            </a: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In order to move to the next page, we need to first click on the correct image which was give by the account holder at the time of registration.</a:t>
            </a: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Type in the </a:t>
            </a:r>
            <a:r>
              <a:rPr lang="en-US" sz="1400" kern="1200" dirty="0" err="1">
                <a:solidFill>
                  <a:prstClr val="black"/>
                </a:solidFill>
                <a:latin typeface="Corbel" panose="020B0503020204020204"/>
                <a:ea typeface="+mn-ea"/>
                <a:cs typeface="+mn-cs"/>
              </a:rPr>
              <a:t>the</a:t>
            </a:r>
            <a:r>
              <a:rPr lang="en-US" sz="1400" kern="1200" dirty="0">
                <a:solidFill>
                  <a:prstClr val="black"/>
                </a:solidFill>
                <a:latin typeface="Corbel" panose="020B0503020204020204"/>
                <a:ea typeface="+mn-ea"/>
                <a:cs typeface="+mn-cs"/>
              </a:rPr>
              <a:t> correct password and click on LOGIN</a:t>
            </a:r>
          </a:p>
          <a:p>
            <a:pPr marL="285750" indent="-285750" defTabSz="457200">
              <a:spcBef>
                <a:spcPct val="20000"/>
              </a:spcBef>
              <a:spcAft>
                <a:spcPts val="600"/>
              </a:spcAft>
              <a:buClr>
                <a:srgbClr val="30ACEC">
                  <a:lumMod val="75000"/>
                </a:srgbClr>
              </a:buClr>
              <a:buSzPct val="145000"/>
              <a:buFont typeface="Arial"/>
              <a:buChar char="•"/>
            </a:pPr>
            <a:endParaRPr lang="en-US" sz="12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19</a:t>
            </a:fld>
            <a:endParaRPr/>
          </a:p>
        </p:txBody>
      </p:sp>
      <p:pic>
        <p:nvPicPr>
          <p:cNvPr id="10" name="Content Placeholder 6">
            <a:extLst>
              <a:ext uri="{FF2B5EF4-FFF2-40B4-BE49-F238E27FC236}">
                <a16:creationId xmlns:a16="http://schemas.microsoft.com/office/drawing/2014/main" id="{4A6F14A7-10ED-4963-B136-0BDB5F87D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17" y="3040869"/>
            <a:ext cx="6910690" cy="3554766"/>
          </a:xfrm>
          <a:prstGeom prst="rect">
            <a:avLst/>
          </a:prstGeom>
        </p:spPr>
      </p:pic>
    </p:spTree>
    <p:extLst>
      <p:ext uri="{BB962C8B-B14F-4D97-AF65-F5344CB8AC3E}">
        <p14:creationId xmlns:p14="http://schemas.microsoft.com/office/powerpoint/2010/main" val="73715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8FCDF4-3236-4327-9E92-7847948BED6A}"/>
              </a:ext>
            </a:extLst>
          </p:cNvPr>
          <p:cNvSpPr>
            <a:spLocks noGrp="1"/>
          </p:cNvSpPr>
          <p:nvPr>
            <p:ph type="subTitle" idx="1"/>
          </p:nvPr>
        </p:nvSpPr>
        <p:spPr>
          <a:xfrm>
            <a:off x="4202726" y="2438848"/>
            <a:ext cx="4668712" cy="2267171"/>
          </a:xfrm>
        </p:spPr>
        <p:txBody>
          <a:bodyPr/>
          <a:lstStyle/>
          <a:p>
            <a:pPr algn="r"/>
            <a:r>
              <a:rPr lang="en-IN" dirty="0">
                <a:solidFill>
                  <a:schemeClr val="accent5">
                    <a:lumMod val="50000"/>
                  </a:schemeClr>
                </a:solidFill>
                <a:latin typeface="Source Sans Pro" panose="020B0604020202020204" charset="0"/>
              </a:rPr>
              <a:t>Prepared by:</a:t>
            </a:r>
          </a:p>
          <a:p>
            <a:pPr algn="r"/>
            <a:endParaRPr lang="en-IN" dirty="0">
              <a:solidFill>
                <a:schemeClr val="accent5">
                  <a:lumMod val="50000"/>
                </a:schemeClr>
              </a:solidFill>
              <a:latin typeface="Source Sans Pro" panose="020B0604020202020204" charset="0"/>
            </a:endParaRPr>
          </a:p>
          <a:p>
            <a:pPr algn="r"/>
            <a:r>
              <a:rPr lang="en-IN" b="1" dirty="0">
                <a:solidFill>
                  <a:schemeClr val="accent5">
                    <a:lumMod val="50000"/>
                  </a:schemeClr>
                </a:solidFill>
                <a:latin typeface="Source Sans Pro" panose="020B0604020202020204" charset="0"/>
              </a:rPr>
              <a:t>TRISHA CHAKRABORTY</a:t>
            </a:r>
          </a:p>
          <a:p>
            <a:pPr algn="r"/>
            <a:r>
              <a:rPr lang="en-IN" sz="2000" i="1" dirty="0">
                <a:solidFill>
                  <a:schemeClr val="accent5">
                    <a:lumMod val="50000"/>
                  </a:schemeClr>
                </a:solidFill>
                <a:latin typeface="Source Sans Pro" panose="020B0604020202020204" charset="0"/>
              </a:rPr>
              <a:t>Summer Intern 2018</a:t>
            </a:r>
          </a:p>
          <a:p>
            <a:pPr algn="r"/>
            <a:r>
              <a:rPr lang="en-IN" sz="1800" dirty="0">
                <a:solidFill>
                  <a:schemeClr val="accent5">
                    <a:lumMod val="50000"/>
                  </a:schemeClr>
                </a:solidFill>
                <a:latin typeface="Source Sans Pro" panose="020B0604020202020204" charset="0"/>
              </a:rPr>
              <a:t>IIT ROPAR</a:t>
            </a:r>
          </a:p>
        </p:txBody>
      </p:sp>
      <p:sp>
        <p:nvSpPr>
          <p:cNvPr id="4" name="Shape 85">
            <a:extLst>
              <a:ext uri="{FF2B5EF4-FFF2-40B4-BE49-F238E27FC236}">
                <a16:creationId xmlns:a16="http://schemas.microsoft.com/office/drawing/2014/main" id="{3D934F38-2D8C-40AD-8EB3-613700D406BD}"/>
              </a:ext>
            </a:extLst>
          </p:cNvPr>
          <p:cNvSpPr txBox="1">
            <a:spLocks/>
          </p:cNvSpPr>
          <p:nvPr/>
        </p:nvSpPr>
        <p:spPr>
          <a:xfrm>
            <a:off x="863636" y="2295414"/>
            <a:ext cx="5642100" cy="154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9pPr>
          </a:lstStyle>
          <a:p>
            <a:r>
              <a:rPr lang="en-IN" sz="8000" b="1" dirty="0"/>
              <a:t>Hello!</a:t>
            </a:r>
          </a:p>
        </p:txBody>
      </p:sp>
      <p:cxnSp>
        <p:nvCxnSpPr>
          <p:cNvPr id="6" name="Straight Connector 5">
            <a:extLst>
              <a:ext uri="{FF2B5EF4-FFF2-40B4-BE49-F238E27FC236}">
                <a16:creationId xmlns:a16="http://schemas.microsoft.com/office/drawing/2014/main" id="{3A5E8A27-9FFE-4476-B4AE-3A98857B55A7}"/>
              </a:ext>
            </a:extLst>
          </p:cNvPr>
          <p:cNvCxnSpPr/>
          <p:nvPr/>
        </p:nvCxnSpPr>
        <p:spPr>
          <a:xfrm>
            <a:off x="4572000" y="859809"/>
            <a:ext cx="0" cy="49950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0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Login Successful</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fetch_transaction.jsp</a:t>
            </a:r>
            <a:endParaRPr lang="en-IN" sz="1400" kern="1200" dirty="0">
              <a:solidFill>
                <a:prstClr val="black"/>
              </a:solidFill>
              <a:latin typeface="Corbel" panose="020B0503020204020204"/>
            </a:endParaRP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On successful login authentication, control lands to account summary page.</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20</a:t>
            </a:fld>
            <a:endParaRPr/>
          </a:p>
        </p:txBody>
      </p:sp>
      <p:pic>
        <p:nvPicPr>
          <p:cNvPr id="7" name="Content Placeholder 7">
            <a:extLst>
              <a:ext uri="{FF2B5EF4-FFF2-40B4-BE49-F238E27FC236}">
                <a16:creationId xmlns:a16="http://schemas.microsoft.com/office/drawing/2014/main" id="{444A0D5D-5F30-4FC9-8364-C0D899299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94" y="2183145"/>
            <a:ext cx="7695618" cy="3857169"/>
          </a:xfrm>
          <a:prstGeom prst="rect">
            <a:avLst/>
          </a:prstGeom>
        </p:spPr>
      </p:pic>
    </p:spTree>
    <p:extLst>
      <p:ext uri="{BB962C8B-B14F-4D97-AF65-F5344CB8AC3E}">
        <p14:creationId xmlns:p14="http://schemas.microsoft.com/office/powerpoint/2010/main" val="3573089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Menu</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The functionality of the banking system can be divided into following categories:</a:t>
            </a:r>
          </a:p>
          <a:p>
            <a:pPr marL="342900" indent="-342900" defTabSz="457200">
              <a:spcBef>
                <a:spcPct val="20000"/>
              </a:spcBef>
              <a:spcAft>
                <a:spcPts val="600"/>
              </a:spcAft>
              <a:buClr>
                <a:srgbClr val="30ACEC">
                  <a:lumMod val="75000"/>
                </a:srgbClr>
              </a:buClr>
              <a:buSzPct val="145000"/>
              <a:buAutoNum type="arabicPeriod"/>
            </a:pPr>
            <a:r>
              <a:rPr lang="en-US" sz="1400" kern="1200" dirty="0">
                <a:solidFill>
                  <a:prstClr val="black"/>
                </a:solidFill>
                <a:latin typeface="Corbel" panose="020B0503020204020204"/>
                <a:ea typeface="+mn-ea"/>
                <a:cs typeface="+mn-cs"/>
              </a:rPr>
              <a:t>My Account &amp; Profile</a:t>
            </a:r>
          </a:p>
          <a:p>
            <a:pPr marL="342900" indent="-342900" defTabSz="457200">
              <a:spcBef>
                <a:spcPct val="20000"/>
              </a:spcBef>
              <a:spcAft>
                <a:spcPts val="600"/>
              </a:spcAft>
              <a:buClr>
                <a:srgbClr val="30ACEC">
                  <a:lumMod val="75000"/>
                </a:srgbClr>
              </a:buClr>
              <a:buSzPct val="145000"/>
              <a:buAutoNum type="arabicPeriod"/>
            </a:pPr>
            <a:r>
              <a:rPr lang="en-US" sz="1400" kern="1200" dirty="0">
                <a:solidFill>
                  <a:prstClr val="black"/>
                </a:solidFill>
                <a:latin typeface="Corbel" panose="020B0503020204020204"/>
                <a:ea typeface="+mn-ea"/>
                <a:cs typeface="+mn-cs"/>
              </a:rPr>
              <a:t>Payment/Transfer</a:t>
            </a:r>
          </a:p>
          <a:p>
            <a:pPr marL="342900" indent="-342900" defTabSz="457200">
              <a:spcBef>
                <a:spcPct val="20000"/>
              </a:spcBef>
              <a:spcAft>
                <a:spcPts val="600"/>
              </a:spcAft>
              <a:buClr>
                <a:srgbClr val="30ACEC">
                  <a:lumMod val="75000"/>
                </a:srgbClr>
              </a:buClr>
              <a:buSzPct val="145000"/>
              <a:buAutoNum type="arabicPeriod"/>
            </a:pPr>
            <a:r>
              <a:rPr lang="en-US" sz="1400" kern="1200" dirty="0">
                <a:solidFill>
                  <a:prstClr val="black"/>
                </a:solidFill>
                <a:latin typeface="Corbel" panose="020B0503020204020204"/>
                <a:ea typeface="+mn-ea"/>
                <a:cs typeface="+mn-cs"/>
              </a:rPr>
              <a:t>Transaction</a:t>
            </a:r>
          </a:p>
          <a:p>
            <a:pPr marL="342900" indent="-342900" defTabSz="457200">
              <a:spcBef>
                <a:spcPct val="20000"/>
              </a:spcBef>
              <a:spcAft>
                <a:spcPts val="600"/>
              </a:spcAft>
              <a:buClr>
                <a:srgbClr val="30ACEC">
                  <a:lumMod val="75000"/>
                </a:srgbClr>
              </a:buClr>
              <a:buSzPct val="145000"/>
              <a:buAutoNum type="arabicPeriod"/>
            </a:pPr>
            <a:r>
              <a:rPr lang="en-US" sz="1400" kern="1200" dirty="0">
                <a:solidFill>
                  <a:prstClr val="black"/>
                </a:solidFill>
                <a:latin typeface="Corbel" panose="020B0503020204020204"/>
                <a:ea typeface="+mn-ea"/>
                <a:cs typeface="+mn-cs"/>
              </a:rPr>
              <a:t> Useful Link</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21</a:t>
            </a:fld>
            <a:endParaRPr dirty="0"/>
          </a:p>
        </p:txBody>
      </p:sp>
      <p:pic>
        <p:nvPicPr>
          <p:cNvPr id="6" name="Picture 5">
            <a:extLst>
              <a:ext uri="{FF2B5EF4-FFF2-40B4-BE49-F238E27FC236}">
                <a16:creationId xmlns:a16="http://schemas.microsoft.com/office/drawing/2014/main" id="{BCC0CBD7-75B1-4E1E-8184-1AA29CF8A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85" y="2811432"/>
            <a:ext cx="7571700" cy="3521703"/>
          </a:xfrm>
          <a:prstGeom prst="rect">
            <a:avLst/>
          </a:prstGeom>
        </p:spPr>
      </p:pic>
    </p:spTree>
    <p:extLst>
      <p:ext uri="{BB962C8B-B14F-4D97-AF65-F5344CB8AC3E}">
        <p14:creationId xmlns:p14="http://schemas.microsoft.com/office/powerpoint/2010/main" val="566692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1. My Account &amp; Profile</a:t>
            </a:r>
            <a:endParaRPr sz="2800" b="1" dirty="0"/>
          </a:p>
        </p:txBody>
      </p:sp>
      <p:sp>
        <p:nvSpPr>
          <p:cNvPr id="111" name="Shape 111"/>
          <p:cNvSpPr txBox="1">
            <a:spLocks noGrp="1"/>
          </p:cNvSpPr>
          <p:nvPr>
            <p:ph type="body" idx="1"/>
          </p:nvPr>
        </p:nvSpPr>
        <p:spPr>
          <a:xfrm>
            <a:off x="715811" y="1046550"/>
            <a:ext cx="7821519"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This has the following sub </a:t>
            </a:r>
            <a:r>
              <a:rPr lang="en-US" sz="1400" kern="1200" dirty="0" err="1">
                <a:solidFill>
                  <a:prstClr val="black"/>
                </a:solidFill>
                <a:latin typeface="Corbel" panose="020B0503020204020204"/>
              </a:rPr>
              <a:t>catagories</a:t>
            </a:r>
            <a:r>
              <a:rPr lang="en-US" sz="1400" kern="1200" dirty="0">
                <a:solidFill>
                  <a:prstClr val="black"/>
                </a:solidFill>
                <a:latin typeface="Corbel" panose="020B0503020204020204"/>
              </a:rPr>
              <a:t>:</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rPr>
              <a:t>1.1  Account Summary</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rPr>
              <a:t>1.2  Change Password</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rPr>
              <a:t>1.3 Profile</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rPr>
              <a:t>1.4 Change Picture</a:t>
            </a:r>
          </a:p>
          <a:p>
            <a:pPr marL="0" indent="0" defTabSz="457200">
              <a:spcBef>
                <a:spcPct val="20000"/>
              </a:spcBef>
              <a:spcAft>
                <a:spcPts val="600"/>
              </a:spcAft>
              <a:buClr>
                <a:srgbClr val="30ACEC">
                  <a:lumMod val="75000"/>
                </a:srgbClr>
              </a:buClr>
              <a:buSzPct val="145000"/>
              <a:buNone/>
            </a:pPr>
            <a:endParaRPr lang="en-US" sz="1400" kern="1200" dirty="0">
              <a:solidFill>
                <a:prstClr val="black"/>
              </a:solidFill>
              <a:latin typeface="Corbel" panose="020B0503020204020204"/>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22</a:t>
            </a:fld>
            <a:endParaRPr dirty="0"/>
          </a:p>
        </p:txBody>
      </p:sp>
      <p:pic>
        <p:nvPicPr>
          <p:cNvPr id="6" name="Picture 5">
            <a:extLst>
              <a:ext uri="{FF2B5EF4-FFF2-40B4-BE49-F238E27FC236}">
                <a16:creationId xmlns:a16="http://schemas.microsoft.com/office/drawing/2014/main" id="{BCC0CBD7-75B1-4E1E-8184-1AA29CF8A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85" y="2811432"/>
            <a:ext cx="7571700" cy="3521703"/>
          </a:xfrm>
          <a:prstGeom prst="rect">
            <a:avLst/>
          </a:prstGeom>
        </p:spPr>
      </p:pic>
    </p:spTree>
    <p:extLst>
      <p:ext uri="{BB962C8B-B14F-4D97-AF65-F5344CB8AC3E}">
        <p14:creationId xmlns:p14="http://schemas.microsoft.com/office/powerpoint/2010/main" val="835418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1.1. Account Summary</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fetch_transaction.jsp</a:t>
            </a:r>
            <a:endParaRPr lang="en-IN" sz="1400" kern="1200" dirty="0">
              <a:solidFill>
                <a:prstClr val="black"/>
              </a:solidFill>
              <a:latin typeface="Corbel" panose="020B0503020204020204"/>
            </a:endParaRP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This page is responsible for displaying all the bank account related information like Account Details, Last Ten Transactions.</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23</a:t>
            </a:fld>
            <a:endParaRPr dirty="0"/>
          </a:p>
        </p:txBody>
      </p:sp>
      <p:pic>
        <p:nvPicPr>
          <p:cNvPr id="7" name="Content Placeholder 7">
            <a:extLst>
              <a:ext uri="{FF2B5EF4-FFF2-40B4-BE49-F238E27FC236}">
                <a16:creationId xmlns:a16="http://schemas.microsoft.com/office/drawing/2014/main" id="{50ABC511-218E-4FAA-A228-8779E50CA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570" y="2306237"/>
            <a:ext cx="7695618" cy="3857169"/>
          </a:xfrm>
          <a:prstGeom prst="rect">
            <a:avLst/>
          </a:prstGeom>
        </p:spPr>
      </p:pic>
    </p:spTree>
    <p:extLst>
      <p:ext uri="{BB962C8B-B14F-4D97-AF65-F5344CB8AC3E}">
        <p14:creationId xmlns:p14="http://schemas.microsoft.com/office/powerpoint/2010/main" val="2849753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1.2. Change Password</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change_password.jsp</a:t>
            </a:r>
            <a:endParaRPr lang="en-IN" sz="1400" kern="1200" dirty="0">
              <a:solidFill>
                <a:prstClr val="black"/>
              </a:solidFill>
              <a:latin typeface="Corbel" panose="020B0503020204020204"/>
            </a:endParaRP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This page is responsible for changing the password and updating it into the database.</a:t>
            </a: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For changing password, we provide two modes:</a:t>
            </a:r>
          </a:p>
          <a:p>
            <a:pPr marL="342900" lvl="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ea typeface="+mn-ea"/>
                <a:cs typeface="+mn-cs"/>
              </a:rPr>
              <a:t>Generate One Time Password (OTP)</a:t>
            </a:r>
          </a:p>
          <a:p>
            <a:pPr marL="342900" lvl="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ea typeface="+mn-ea"/>
                <a:cs typeface="+mn-cs"/>
              </a:rPr>
              <a:t> Visit Branch.</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24</a:t>
            </a:fld>
            <a:endParaRPr dirty="0"/>
          </a:p>
        </p:txBody>
      </p:sp>
    </p:spTree>
    <p:extLst>
      <p:ext uri="{BB962C8B-B14F-4D97-AF65-F5344CB8AC3E}">
        <p14:creationId xmlns:p14="http://schemas.microsoft.com/office/powerpoint/2010/main" val="3851929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a) Generate One Time Password (OTP)</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change_password2.jsp</a:t>
            </a:r>
            <a:endParaRPr lang="en-IN" sz="1400" kern="1200" dirty="0">
              <a:solidFill>
                <a:prstClr val="black"/>
              </a:solidFill>
              <a:latin typeface="Corbel" panose="020B0503020204020204"/>
            </a:endParaRP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This page is responsible for changing the password via OTP.</a:t>
            </a: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The OTP is being sent to the user’s email address.</a:t>
            </a: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The OTP needs to be entered correctly into the box in order to redirect the page to change_password4.jsp where we can enter new password.</a:t>
            </a: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On successful actions, the new password is being stored into the database.</a:t>
            </a: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Stepwise password changing activity is shown below</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25</a:t>
            </a:fld>
            <a:endParaRPr dirty="0"/>
          </a:p>
        </p:txBody>
      </p:sp>
    </p:spTree>
    <p:extLst>
      <p:ext uri="{BB962C8B-B14F-4D97-AF65-F5344CB8AC3E}">
        <p14:creationId xmlns:p14="http://schemas.microsoft.com/office/powerpoint/2010/main" val="3987766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Step1:</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File name: </a:t>
            </a:r>
            <a:r>
              <a:rPr lang="en-US" sz="1400" kern="1200" dirty="0" err="1">
                <a:solidFill>
                  <a:prstClr val="black"/>
                </a:solidFill>
                <a:latin typeface="Corbel" panose="020B0503020204020204"/>
                <a:ea typeface="+mn-ea"/>
                <a:cs typeface="+mn-cs"/>
              </a:rPr>
              <a:t>change_password.jsp</a:t>
            </a:r>
            <a:endParaRPr lang="en-US" sz="1400" kern="1200" dirty="0">
              <a:solidFill>
                <a:prstClr val="black"/>
              </a:solidFill>
              <a:latin typeface="Corbel" panose="020B0503020204020204"/>
              <a:ea typeface="+mn-ea"/>
              <a:cs typeface="+mn-cs"/>
            </a:endParaRP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26</a:t>
            </a:fld>
            <a:endParaRPr dirty="0"/>
          </a:p>
        </p:txBody>
      </p:sp>
      <p:pic>
        <p:nvPicPr>
          <p:cNvPr id="12" name="Content Placeholder 6">
            <a:extLst>
              <a:ext uri="{FF2B5EF4-FFF2-40B4-BE49-F238E27FC236}">
                <a16:creationId xmlns:a16="http://schemas.microsoft.com/office/drawing/2014/main" id="{E8B89254-1DC3-440F-AFAC-A125A03B3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11" y="1769965"/>
            <a:ext cx="7091757" cy="4235181"/>
          </a:xfrm>
          <a:prstGeom prst="rect">
            <a:avLst/>
          </a:prstGeom>
        </p:spPr>
      </p:pic>
    </p:spTree>
    <p:extLst>
      <p:ext uri="{BB962C8B-B14F-4D97-AF65-F5344CB8AC3E}">
        <p14:creationId xmlns:p14="http://schemas.microsoft.com/office/powerpoint/2010/main" val="2888726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Step2:</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File name: change_password2.jsp</a:t>
            </a: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27</a:t>
            </a:fld>
            <a:endParaRPr dirty="0"/>
          </a:p>
        </p:txBody>
      </p:sp>
      <p:pic>
        <p:nvPicPr>
          <p:cNvPr id="5" name="Picture 4">
            <a:extLst>
              <a:ext uri="{FF2B5EF4-FFF2-40B4-BE49-F238E27FC236}">
                <a16:creationId xmlns:a16="http://schemas.microsoft.com/office/drawing/2014/main" id="{0EB4887D-8A0A-420B-A7DB-B535061BA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22" y="1822718"/>
            <a:ext cx="7746023" cy="3839527"/>
          </a:xfrm>
          <a:prstGeom prst="rect">
            <a:avLst/>
          </a:prstGeom>
        </p:spPr>
      </p:pic>
    </p:spTree>
    <p:extLst>
      <p:ext uri="{BB962C8B-B14F-4D97-AF65-F5344CB8AC3E}">
        <p14:creationId xmlns:p14="http://schemas.microsoft.com/office/powerpoint/2010/main" val="395556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Step3:</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File name: change_password3.jsp</a:t>
            </a: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28</a:t>
            </a:fld>
            <a:endParaRPr dirty="0"/>
          </a:p>
        </p:txBody>
      </p:sp>
      <p:pic>
        <p:nvPicPr>
          <p:cNvPr id="6" name="Picture 5">
            <a:extLst>
              <a:ext uri="{FF2B5EF4-FFF2-40B4-BE49-F238E27FC236}">
                <a16:creationId xmlns:a16="http://schemas.microsoft.com/office/drawing/2014/main" id="{AA200769-805F-40B8-B230-CEA55307E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3" y="1860175"/>
            <a:ext cx="7399486" cy="4285382"/>
          </a:xfrm>
          <a:prstGeom prst="rect">
            <a:avLst/>
          </a:prstGeom>
        </p:spPr>
      </p:pic>
    </p:spTree>
    <p:extLst>
      <p:ext uri="{BB962C8B-B14F-4D97-AF65-F5344CB8AC3E}">
        <p14:creationId xmlns:p14="http://schemas.microsoft.com/office/powerpoint/2010/main" val="897088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Step4:</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File name: </a:t>
            </a:r>
            <a:r>
              <a:rPr lang="en-US" sz="1400" kern="1200" dirty="0" err="1">
                <a:solidFill>
                  <a:prstClr val="black"/>
                </a:solidFill>
                <a:latin typeface="Corbel" panose="020B0503020204020204"/>
                <a:ea typeface="+mn-ea"/>
                <a:cs typeface="+mn-cs"/>
              </a:rPr>
              <a:t>success_password.jsp</a:t>
            </a:r>
            <a:endParaRPr lang="en-US" sz="1400" kern="1200" dirty="0">
              <a:solidFill>
                <a:prstClr val="black"/>
              </a:solidFill>
              <a:latin typeface="Corbel" panose="020B0503020204020204"/>
              <a:ea typeface="+mn-ea"/>
              <a:cs typeface="+mn-cs"/>
            </a:endParaRP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29</a:t>
            </a:fld>
            <a:endParaRPr dirty="0"/>
          </a:p>
        </p:txBody>
      </p:sp>
      <p:pic>
        <p:nvPicPr>
          <p:cNvPr id="5" name="Content Placeholder 13">
            <a:extLst>
              <a:ext uri="{FF2B5EF4-FFF2-40B4-BE49-F238E27FC236}">
                <a16:creationId xmlns:a16="http://schemas.microsoft.com/office/drawing/2014/main" id="{1A51A3D1-7809-4036-B300-FDBBEFFF2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9" y="1708272"/>
            <a:ext cx="7701001" cy="4156197"/>
          </a:xfrm>
          <a:prstGeom prst="rect">
            <a:avLst/>
          </a:prstGeom>
        </p:spPr>
      </p:pic>
    </p:spTree>
    <p:extLst>
      <p:ext uri="{BB962C8B-B14F-4D97-AF65-F5344CB8AC3E}">
        <p14:creationId xmlns:p14="http://schemas.microsoft.com/office/powerpoint/2010/main" val="2375445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72955" y="494125"/>
            <a:ext cx="7571700" cy="936900"/>
          </a:xfrm>
          <a:prstGeom prst="rect">
            <a:avLst/>
          </a:prstGeom>
        </p:spPr>
        <p:txBody>
          <a:bodyPr spcFirstLastPara="1" wrap="square" lIns="91425" tIns="91425" rIns="91425" bIns="91425" anchor="b" anchorCtr="0">
            <a:noAutofit/>
          </a:bodyPr>
          <a:lstStyle/>
          <a:p>
            <a:r>
              <a:rPr lang="en-IN" sz="3600" dirty="0"/>
              <a:t>The Abstract</a:t>
            </a:r>
            <a:endParaRPr sz="3600" dirty="0"/>
          </a:p>
        </p:txBody>
      </p:sp>
      <p:sp>
        <p:nvSpPr>
          <p:cNvPr id="79" name="Shape 79"/>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3</a:t>
            </a:fld>
            <a:endParaRPr/>
          </a:p>
        </p:txBody>
      </p:sp>
      <p:sp>
        <p:nvSpPr>
          <p:cNvPr id="9" name="Shape 87">
            <a:extLst>
              <a:ext uri="{FF2B5EF4-FFF2-40B4-BE49-F238E27FC236}">
                <a16:creationId xmlns:a16="http://schemas.microsoft.com/office/drawing/2014/main" id="{507982E5-DFE1-412E-BA7D-4760D5AADEBB}"/>
              </a:ext>
            </a:extLst>
          </p:cNvPr>
          <p:cNvSpPr txBox="1">
            <a:spLocks/>
          </p:cNvSpPr>
          <p:nvPr/>
        </p:nvSpPr>
        <p:spPr>
          <a:xfrm>
            <a:off x="272955" y="1431025"/>
            <a:ext cx="8557146" cy="520075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CFD8DC"/>
              </a:buClr>
              <a:buSzPts val="3000"/>
              <a:buFont typeface="Source Sans Pro"/>
              <a:buChar char="◎"/>
              <a:defRPr sz="3000" b="0" i="0" u="none" strike="noStrike" cap="none">
                <a:solidFill>
                  <a:srgbClr val="263238"/>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9pPr>
          </a:lstStyle>
          <a:p>
            <a:pPr marL="38100" indent="0">
              <a:lnSpc>
                <a:spcPct val="150000"/>
              </a:lnSpc>
              <a:buNone/>
            </a:pPr>
            <a:r>
              <a:rPr lang="en-US" sz="2000" dirty="0">
                <a:solidFill>
                  <a:schemeClr val="accent5">
                    <a:lumMod val="50000"/>
                  </a:schemeClr>
                </a:solidFill>
                <a:latin typeface="Source Sans Pro" panose="020B0604020202020204" charset="0"/>
                <a:ea typeface="Calibri" panose="020F0502020204030204" pitchFamily="34" charset="0"/>
                <a:cs typeface="Times New Roman" panose="02020603050405020304" pitchFamily="18" charset="0"/>
              </a:rPr>
              <a:t>As the name specifies “SAFE BANKING” is a software developed for carrying out banking transaction with the main concern of enhancing security into the process of login and logout. Here we have implemented user picture verification along with password validation. One user needs to provide </a:t>
            </a:r>
            <a:r>
              <a:rPr lang="en-US" sz="2000" dirty="0" err="1">
                <a:solidFill>
                  <a:schemeClr val="accent5">
                    <a:lumMod val="50000"/>
                  </a:schemeClr>
                </a:solidFill>
                <a:latin typeface="Source Sans Pro" panose="020B0604020202020204" charset="0"/>
                <a:ea typeface="Calibri" panose="020F0502020204030204" pitchFamily="34" charset="0"/>
                <a:cs typeface="Times New Roman" panose="02020603050405020304" pitchFamily="18" charset="0"/>
              </a:rPr>
              <a:t>userid</a:t>
            </a:r>
            <a:r>
              <a:rPr lang="en-US" sz="2000" dirty="0">
                <a:solidFill>
                  <a:schemeClr val="accent5">
                    <a:lumMod val="50000"/>
                  </a:schemeClr>
                </a:solidFill>
                <a:latin typeface="Source Sans Pro" panose="020B0604020202020204" charset="0"/>
                <a:ea typeface="Calibri" panose="020F0502020204030204" pitchFamily="34" charset="0"/>
                <a:cs typeface="Times New Roman" panose="02020603050405020304" pitchFamily="18" charset="0"/>
              </a:rPr>
              <a:t> and a random code in the initial step. If the </a:t>
            </a:r>
            <a:r>
              <a:rPr lang="en-US" sz="2000" dirty="0" err="1">
                <a:solidFill>
                  <a:schemeClr val="accent5">
                    <a:lumMod val="50000"/>
                  </a:schemeClr>
                </a:solidFill>
                <a:latin typeface="Source Sans Pro" panose="020B0604020202020204" charset="0"/>
                <a:ea typeface="Calibri" panose="020F0502020204030204" pitchFamily="34" charset="0"/>
                <a:cs typeface="Times New Roman" panose="02020603050405020304" pitchFamily="18" charset="0"/>
              </a:rPr>
              <a:t>userid</a:t>
            </a:r>
            <a:r>
              <a:rPr lang="en-US" sz="2000" dirty="0">
                <a:solidFill>
                  <a:schemeClr val="accent5">
                    <a:lumMod val="50000"/>
                  </a:schemeClr>
                </a:solidFill>
                <a:latin typeface="Source Sans Pro" panose="020B0604020202020204" charset="0"/>
                <a:ea typeface="Calibri" panose="020F0502020204030204" pitchFamily="34" charset="0"/>
                <a:cs typeface="Times New Roman" panose="02020603050405020304" pitchFamily="18" charset="0"/>
              </a:rPr>
              <a:t> is existing, then it will redirect to the second page where the user need to enter password and have to select one security picture which he selected during the registration procedure. On successful password and picture validation, the user can access his/her bank account and can avail the banking facilities.</a:t>
            </a:r>
            <a:endParaRPr lang="en-IN" sz="2000" dirty="0">
              <a:solidFill>
                <a:schemeClr val="accent5">
                  <a:lumMod val="50000"/>
                </a:schemeClr>
              </a:solidFill>
              <a:latin typeface="Source Sans Pro" panose="020B0604020202020204"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b) Visit Branch</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change_password4.jsp</a:t>
            </a:r>
            <a:endParaRPr lang="en-IN" sz="1400" kern="1200" dirty="0">
              <a:solidFill>
                <a:prstClr val="black"/>
              </a:solidFill>
              <a:latin typeface="Corbel" panose="020B0503020204020204"/>
            </a:endParaRP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This page is responsible for displaying the steps that should be followed to change password from the bank.</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30</a:t>
            </a:fld>
            <a:endParaRPr dirty="0"/>
          </a:p>
        </p:txBody>
      </p:sp>
      <p:pic>
        <p:nvPicPr>
          <p:cNvPr id="3" name="Picture 2">
            <a:extLst>
              <a:ext uri="{FF2B5EF4-FFF2-40B4-BE49-F238E27FC236}">
                <a16:creationId xmlns:a16="http://schemas.microsoft.com/office/drawing/2014/main" id="{016380B3-9E61-4AED-93A4-556DD6DABD87}"/>
              </a:ext>
            </a:extLst>
          </p:cNvPr>
          <p:cNvPicPr>
            <a:picLocks noChangeAspect="1"/>
          </p:cNvPicPr>
          <p:nvPr/>
        </p:nvPicPr>
        <p:blipFill>
          <a:blip r:embed="rId3"/>
          <a:stretch>
            <a:fillRect/>
          </a:stretch>
        </p:blipFill>
        <p:spPr>
          <a:xfrm>
            <a:off x="919558" y="2371028"/>
            <a:ext cx="7367954" cy="3668433"/>
          </a:xfrm>
          <a:prstGeom prst="rect">
            <a:avLst/>
          </a:prstGeom>
        </p:spPr>
      </p:pic>
    </p:spTree>
    <p:extLst>
      <p:ext uri="{BB962C8B-B14F-4D97-AF65-F5344CB8AC3E}">
        <p14:creationId xmlns:p14="http://schemas.microsoft.com/office/powerpoint/2010/main" val="3879262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1.3. Profile</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profile.jsp</a:t>
            </a:r>
            <a:endParaRPr lang="en-IN" sz="1400" kern="1200" dirty="0">
              <a:solidFill>
                <a:prstClr val="black"/>
              </a:solidFill>
              <a:latin typeface="Corbel" panose="020B0503020204020204"/>
            </a:endParaRP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This page is responsible for displaying all the user’s information registered with the bank.</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31</a:t>
            </a:fld>
            <a:endParaRPr dirty="0"/>
          </a:p>
        </p:txBody>
      </p:sp>
      <p:pic>
        <p:nvPicPr>
          <p:cNvPr id="6" name="Content Placeholder 13">
            <a:extLst>
              <a:ext uri="{FF2B5EF4-FFF2-40B4-BE49-F238E27FC236}">
                <a16:creationId xmlns:a16="http://schemas.microsoft.com/office/drawing/2014/main" id="{40591F1B-AEB8-4C99-BDBC-480EEA9B7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12" y="2223606"/>
            <a:ext cx="7688573" cy="4045310"/>
          </a:xfrm>
          <a:prstGeom prst="rect">
            <a:avLst/>
          </a:prstGeom>
        </p:spPr>
      </p:pic>
    </p:spTree>
    <p:extLst>
      <p:ext uri="{BB962C8B-B14F-4D97-AF65-F5344CB8AC3E}">
        <p14:creationId xmlns:p14="http://schemas.microsoft.com/office/powerpoint/2010/main" val="3593922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1.4. Change Picture</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dirty="0"/>
              <a:t>File name: </a:t>
            </a:r>
            <a:r>
              <a:rPr lang="en-US" sz="1400" dirty="0" err="1"/>
              <a:t>change_picture.jsp</a:t>
            </a:r>
            <a:endParaRPr lang="en-US" sz="1400" dirty="0"/>
          </a:p>
          <a:p>
            <a:pPr marL="285750" indent="-285750" defTabSz="457200">
              <a:spcBef>
                <a:spcPct val="20000"/>
              </a:spcBef>
              <a:spcAft>
                <a:spcPts val="600"/>
              </a:spcAft>
              <a:buClr>
                <a:srgbClr val="30ACEC">
                  <a:lumMod val="75000"/>
                </a:srgbClr>
              </a:buClr>
              <a:buSzPct val="145000"/>
              <a:buFont typeface="Arial"/>
              <a:buChar char="•"/>
            </a:pPr>
            <a:r>
              <a:rPr lang="en-US" sz="1400" dirty="0"/>
              <a:t>This page is responsible for displaying the </a:t>
            </a:r>
            <a:r>
              <a:rPr lang="en-US" sz="1400" dirty="0" err="1"/>
              <a:t>the</a:t>
            </a:r>
            <a:r>
              <a:rPr lang="en-US" sz="1400" dirty="0"/>
              <a:t> steps which should be followed if in case user wants to change the security picture.</a:t>
            </a: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32</a:t>
            </a:fld>
            <a:endParaRPr dirty="0"/>
          </a:p>
        </p:txBody>
      </p:sp>
      <p:pic>
        <p:nvPicPr>
          <p:cNvPr id="7" name="Content Placeholder 6">
            <a:extLst>
              <a:ext uri="{FF2B5EF4-FFF2-40B4-BE49-F238E27FC236}">
                <a16:creationId xmlns:a16="http://schemas.microsoft.com/office/drawing/2014/main" id="{E26F0433-A5AC-4538-A101-DE91B394A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07" y="2252038"/>
            <a:ext cx="7959848" cy="3700353"/>
          </a:xfrm>
          <a:prstGeom prst="rect">
            <a:avLst/>
          </a:prstGeom>
        </p:spPr>
      </p:pic>
    </p:spTree>
    <p:extLst>
      <p:ext uri="{BB962C8B-B14F-4D97-AF65-F5344CB8AC3E}">
        <p14:creationId xmlns:p14="http://schemas.microsoft.com/office/powerpoint/2010/main" val="3878833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2. Payment/Transfer</a:t>
            </a:r>
            <a:endParaRPr sz="2800" b="1" dirty="0"/>
          </a:p>
        </p:txBody>
      </p:sp>
      <p:sp>
        <p:nvSpPr>
          <p:cNvPr id="111" name="Shape 111"/>
          <p:cNvSpPr txBox="1">
            <a:spLocks noGrp="1"/>
          </p:cNvSpPr>
          <p:nvPr>
            <p:ph type="body" idx="1"/>
          </p:nvPr>
        </p:nvSpPr>
        <p:spPr>
          <a:xfrm>
            <a:off x="715811" y="1046550"/>
            <a:ext cx="7821519"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This has the following sub </a:t>
            </a:r>
            <a:r>
              <a:rPr lang="en-US" sz="1400" kern="1200" dirty="0" err="1">
                <a:solidFill>
                  <a:prstClr val="black"/>
                </a:solidFill>
                <a:latin typeface="Corbel" panose="020B0503020204020204"/>
              </a:rPr>
              <a:t>catagories</a:t>
            </a:r>
            <a:r>
              <a:rPr lang="en-US" sz="1400" kern="1200" dirty="0">
                <a:solidFill>
                  <a:prstClr val="black"/>
                </a:solidFill>
                <a:latin typeface="Corbel" panose="020B0503020204020204"/>
              </a:rPr>
              <a:t>:</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rPr>
              <a:t>2.1  Add Beneficiary</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rPr>
              <a:t>2.2  Approve Beneficiary</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rPr>
              <a:t>2.3 Fund Transfer</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rPr>
              <a:t>2.4 Delete Beneficiary</a:t>
            </a:r>
          </a:p>
          <a:p>
            <a:pPr marL="0" indent="0" defTabSz="457200">
              <a:spcBef>
                <a:spcPct val="20000"/>
              </a:spcBef>
              <a:spcAft>
                <a:spcPts val="600"/>
              </a:spcAft>
              <a:buClr>
                <a:srgbClr val="30ACEC">
                  <a:lumMod val="75000"/>
                </a:srgbClr>
              </a:buClr>
              <a:buSzPct val="145000"/>
              <a:buNone/>
            </a:pPr>
            <a:endParaRPr lang="en-US" sz="1400" kern="1200" dirty="0">
              <a:solidFill>
                <a:prstClr val="black"/>
              </a:solidFill>
              <a:latin typeface="Corbel" panose="020B0503020204020204"/>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33</a:t>
            </a:fld>
            <a:endParaRPr dirty="0"/>
          </a:p>
        </p:txBody>
      </p:sp>
      <p:pic>
        <p:nvPicPr>
          <p:cNvPr id="7" name="Picture 6">
            <a:extLst>
              <a:ext uri="{FF2B5EF4-FFF2-40B4-BE49-F238E27FC236}">
                <a16:creationId xmlns:a16="http://schemas.microsoft.com/office/drawing/2014/main" id="{68072562-C471-4195-A156-5E2137799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59" y="2834328"/>
            <a:ext cx="7790872" cy="3689566"/>
          </a:xfrm>
          <a:prstGeom prst="rect">
            <a:avLst/>
          </a:prstGeom>
        </p:spPr>
      </p:pic>
    </p:spTree>
    <p:extLst>
      <p:ext uri="{BB962C8B-B14F-4D97-AF65-F5344CB8AC3E}">
        <p14:creationId xmlns:p14="http://schemas.microsoft.com/office/powerpoint/2010/main" val="3779379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2.1. Add Beneficiary</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add_beneficiary.jsp</a:t>
            </a:r>
            <a:endParaRPr lang="en-US" sz="1400" kern="1200" dirty="0">
              <a:solidFill>
                <a:prstClr val="black"/>
              </a:solidFill>
              <a:latin typeface="Corbel" panose="020B0503020204020204"/>
            </a:endParaRP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Type in the mandatory fields like Account number, confirm account number and bank transfer limit. </a:t>
            </a:r>
            <a:endParaRPr lang="en-IN" sz="1400" kern="1200" dirty="0">
              <a:solidFill>
                <a:prstClr val="black"/>
              </a:solidFill>
              <a:latin typeface="Corbel" panose="020B0503020204020204"/>
            </a:endParaRP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This page is responsible for adding beneficiary name which could be added in order to transfer funds after approving the added beneficiary.</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34</a:t>
            </a:fld>
            <a:endParaRPr dirty="0"/>
          </a:p>
        </p:txBody>
      </p:sp>
      <p:pic>
        <p:nvPicPr>
          <p:cNvPr id="6" name="Content Placeholder 15">
            <a:extLst>
              <a:ext uri="{FF2B5EF4-FFF2-40B4-BE49-F238E27FC236}">
                <a16:creationId xmlns:a16="http://schemas.microsoft.com/office/drawing/2014/main" id="{C89F7E3F-4D9C-47EF-AE83-59649EF0C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488" y="2596042"/>
            <a:ext cx="7302774" cy="3868978"/>
          </a:xfrm>
          <a:prstGeom prst="rect">
            <a:avLst/>
          </a:prstGeom>
        </p:spPr>
      </p:pic>
    </p:spTree>
    <p:extLst>
      <p:ext uri="{BB962C8B-B14F-4D97-AF65-F5344CB8AC3E}">
        <p14:creationId xmlns:p14="http://schemas.microsoft.com/office/powerpoint/2010/main" val="3685798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2.2. Approve Beneficiary</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approve_beneficiary.jsp</a:t>
            </a:r>
            <a:endParaRPr lang="en-US" sz="1400" kern="1200" dirty="0">
              <a:solidFill>
                <a:prstClr val="black"/>
              </a:solidFill>
              <a:latin typeface="Corbel" panose="020B0503020204020204"/>
            </a:endParaRPr>
          </a:p>
          <a:p>
            <a:pPr marL="285750" indent="-285750" defTabSz="457200">
              <a:spcBef>
                <a:spcPct val="20000"/>
              </a:spcBef>
              <a:spcAft>
                <a:spcPts val="600"/>
              </a:spcAft>
              <a:buClr>
                <a:srgbClr val="30ACEC">
                  <a:lumMod val="75000"/>
                </a:srgbClr>
              </a:buClr>
              <a:buSzPct val="145000"/>
              <a:buFont typeface="Arial"/>
              <a:buChar char="•"/>
            </a:pPr>
            <a:r>
              <a:rPr lang="en-IN" sz="1400" kern="1200" dirty="0">
                <a:solidFill>
                  <a:prstClr val="black"/>
                </a:solidFill>
                <a:latin typeface="Corbel" panose="020B0503020204020204"/>
              </a:rPr>
              <a:t>This page first displays the list of beneficiary names that needs to be approved.</a:t>
            </a:r>
          </a:p>
          <a:p>
            <a:pPr marL="285750" indent="-285750" defTabSz="457200">
              <a:spcBef>
                <a:spcPct val="20000"/>
              </a:spcBef>
              <a:spcAft>
                <a:spcPts val="600"/>
              </a:spcAft>
              <a:buClr>
                <a:srgbClr val="30ACEC">
                  <a:lumMod val="75000"/>
                </a:srgbClr>
              </a:buClr>
              <a:buSzPct val="145000"/>
              <a:buFont typeface="Arial"/>
              <a:buChar char="•"/>
            </a:pPr>
            <a:r>
              <a:rPr lang="en-IN" sz="1400" kern="1200" dirty="0">
                <a:solidFill>
                  <a:prstClr val="black"/>
                </a:solidFill>
                <a:latin typeface="Corbel" panose="020B0503020204020204"/>
              </a:rPr>
              <a:t>On submitting ‘Approve Beneficiary’ on the desired beneficiary name, the control will land to </a:t>
            </a:r>
            <a:r>
              <a:rPr lang="en-IN" sz="1400" kern="1200" dirty="0" err="1">
                <a:solidFill>
                  <a:prstClr val="black"/>
                </a:solidFill>
                <a:latin typeface="Corbel" panose="020B0503020204020204"/>
              </a:rPr>
              <a:t>approve_beneficiary_form.jsp</a:t>
            </a:r>
            <a:r>
              <a:rPr lang="en-IN" sz="1400" kern="1200" dirty="0">
                <a:solidFill>
                  <a:prstClr val="black"/>
                </a:solidFill>
                <a:latin typeface="Corbel" panose="020B0503020204020204"/>
              </a:rPr>
              <a:t>, where we need to type in the OTP which is being sent to the user’s email id.</a:t>
            </a: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This page is responsible for approving the beneficiary for later availing fund transfer facility.</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35</a:t>
            </a:fld>
            <a:endParaRPr dirty="0"/>
          </a:p>
        </p:txBody>
      </p:sp>
    </p:spTree>
    <p:extLst>
      <p:ext uri="{BB962C8B-B14F-4D97-AF65-F5344CB8AC3E}">
        <p14:creationId xmlns:p14="http://schemas.microsoft.com/office/powerpoint/2010/main" val="3882269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Step1:</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File name: </a:t>
            </a:r>
            <a:r>
              <a:rPr lang="en-US" sz="1400" kern="1200" dirty="0" err="1">
                <a:solidFill>
                  <a:prstClr val="black"/>
                </a:solidFill>
                <a:latin typeface="Corbel" panose="020B0503020204020204"/>
                <a:ea typeface="+mn-ea"/>
                <a:cs typeface="+mn-cs"/>
              </a:rPr>
              <a:t>approve_beneficiary.jsp</a:t>
            </a:r>
            <a:endParaRPr lang="en-US" sz="1400" kern="1200" dirty="0">
              <a:solidFill>
                <a:prstClr val="black"/>
              </a:solidFill>
              <a:latin typeface="Corbel" panose="020B0503020204020204"/>
              <a:ea typeface="+mn-ea"/>
              <a:cs typeface="+mn-cs"/>
            </a:endParaRP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36</a:t>
            </a:fld>
            <a:endParaRPr dirty="0"/>
          </a:p>
        </p:txBody>
      </p:sp>
      <p:pic>
        <p:nvPicPr>
          <p:cNvPr id="5" name="Content Placeholder 8">
            <a:extLst>
              <a:ext uri="{FF2B5EF4-FFF2-40B4-BE49-F238E27FC236}">
                <a16:creationId xmlns:a16="http://schemas.microsoft.com/office/drawing/2014/main" id="{256BA178-DA9C-432D-B096-9E010138E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37" y="1775683"/>
            <a:ext cx="7571700" cy="4369874"/>
          </a:xfrm>
          <a:prstGeom prst="rect">
            <a:avLst/>
          </a:prstGeom>
        </p:spPr>
      </p:pic>
    </p:spTree>
    <p:extLst>
      <p:ext uri="{BB962C8B-B14F-4D97-AF65-F5344CB8AC3E}">
        <p14:creationId xmlns:p14="http://schemas.microsoft.com/office/powerpoint/2010/main" val="1728894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Step2:</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Email sent to registered email ID</a:t>
            </a: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37</a:t>
            </a:fld>
            <a:endParaRPr dirty="0"/>
          </a:p>
        </p:txBody>
      </p:sp>
      <p:pic>
        <p:nvPicPr>
          <p:cNvPr id="6" name="Content Placeholder 9">
            <a:extLst>
              <a:ext uri="{FF2B5EF4-FFF2-40B4-BE49-F238E27FC236}">
                <a16:creationId xmlns:a16="http://schemas.microsoft.com/office/drawing/2014/main" id="{8D6BCF37-22C9-4B87-A0B7-C2EAFF60E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30" y="2057036"/>
            <a:ext cx="7341577" cy="3877771"/>
          </a:xfrm>
          <a:prstGeom prst="rect">
            <a:avLst/>
          </a:prstGeom>
        </p:spPr>
      </p:pic>
    </p:spTree>
    <p:extLst>
      <p:ext uri="{BB962C8B-B14F-4D97-AF65-F5344CB8AC3E}">
        <p14:creationId xmlns:p14="http://schemas.microsoft.com/office/powerpoint/2010/main" val="4191152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Step3:</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File name: </a:t>
            </a:r>
            <a:r>
              <a:rPr lang="en-US" sz="1400" kern="1200" dirty="0" err="1">
                <a:solidFill>
                  <a:prstClr val="black"/>
                </a:solidFill>
                <a:latin typeface="Corbel" panose="020B0503020204020204"/>
                <a:ea typeface="+mn-ea"/>
                <a:cs typeface="+mn-cs"/>
              </a:rPr>
              <a:t>approve_beneficiary_form.jsp</a:t>
            </a:r>
            <a:endParaRPr lang="en-US" sz="1400" kern="1200" dirty="0">
              <a:solidFill>
                <a:prstClr val="black"/>
              </a:solidFill>
              <a:latin typeface="Corbel" panose="020B0503020204020204"/>
              <a:ea typeface="+mn-ea"/>
              <a:cs typeface="+mn-cs"/>
            </a:endParaRP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38</a:t>
            </a:fld>
            <a:endParaRPr dirty="0"/>
          </a:p>
        </p:txBody>
      </p:sp>
      <p:pic>
        <p:nvPicPr>
          <p:cNvPr id="5" name="Picture 4">
            <a:extLst>
              <a:ext uri="{FF2B5EF4-FFF2-40B4-BE49-F238E27FC236}">
                <a16:creationId xmlns:a16="http://schemas.microsoft.com/office/drawing/2014/main" id="{60383F13-098D-4381-A126-3EDB74022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77" y="1921683"/>
            <a:ext cx="7692908" cy="4223874"/>
          </a:xfrm>
          <a:prstGeom prst="rect">
            <a:avLst/>
          </a:prstGeom>
        </p:spPr>
      </p:pic>
    </p:spTree>
    <p:extLst>
      <p:ext uri="{BB962C8B-B14F-4D97-AF65-F5344CB8AC3E}">
        <p14:creationId xmlns:p14="http://schemas.microsoft.com/office/powerpoint/2010/main" val="430269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Step4:</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File name: </a:t>
            </a:r>
            <a:r>
              <a:rPr lang="en-US" sz="1400" kern="1200" dirty="0" err="1">
                <a:solidFill>
                  <a:prstClr val="black"/>
                </a:solidFill>
                <a:latin typeface="Corbel" panose="020B0503020204020204"/>
                <a:ea typeface="+mn-ea"/>
                <a:cs typeface="+mn-cs"/>
              </a:rPr>
              <a:t>approved.jsp</a:t>
            </a:r>
            <a:endParaRPr lang="en-US" sz="1400" kern="1200" dirty="0">
              <a:solidFill>
                <a:prstClr val="black"/>
              </a:solidFill>
              <a:latin typeface="Corbel" panose="020B0503020204020204"/>
              <a:ea typeface="+mn-ea"/>
              <a:cs typeface="+mn-cs"/>
            </a:endParaRP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39</a:t>
            </a:fld>
            <a:endParaRPr dirty="0"/>
          </a:p>
        </p:txBody>
      </p:sp>
      <p:pic>
        <p:nvPicPr>
          <p:cNvPr id="6" name="Picture 5">
            <a:extLst>
              <a:ext uri="{FF2B5EF4-FFF2-40B4-BE49-F238E27FC236}">
                <a16:creationId xmlns:a16="http://schemas.microsoft.com/office/drawing/2014/main" id="{7E249D1E-E9FF-4944-B4BF-A5750DE21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30" y="1877723"/>
            <a:ext cx="7154008" cy="3907615"/>
          </a:xfrm>
          <a:prstGeom prst="rect">
            <a:avLst/>
          </a:prstGeom>
        </p:spPr>
      </p:pic>
    </p:spTree>
    <p:extLst>
      <p:ext uri="{BB962C8B-B14F-4D97-AF65-F5344CB8AC3E}">
        <p14:creationId xmlns:p14="http://schemas.microsoft.com/office/powerpoint/2010/main" val="1375572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786151" y="410827"/>
            <a:ext cx="7571700" cy="936900"/>
          </a:xfrm>
          <a:prstGeom prst="rect">
            <a:avLst/>
          </a:prstGeom>
        </p:spPr>
        <p:txBody>
          <a:bodyPr spcFirstLastPara="1" wrap="square" lIns="91425" tIns="91425" rIns="91425" bIns="91425" anchor="b" anchorCtr="0">
            <a:noAutofit/>
          </a:bodyPr>
          <a:lstStyle/>
          <a:p>
            <a:r>
              <a:rPr lang="en-IN" dirty="0"/>
              <a:t>Software Required</a:t>
            </a:r>
            <a:endParaRPr dirty="0"/>
          </a:p>
        </p:txBody>
      </p:sp>
      <p:sp>
        <p:nvSpPr>
          <p:cNvPr id="141" name="Shape 141"/>
          <p:cNvSpPr txBox="1">
            <a:spLocks noGrp="1"/>
          </p:cNvSpPr>
          <p:nvPr>
            <p:ph type="body" idx="1"/>
          </p:nvPr>
        </p:nvSpPr>
        <p:spPr>
          <a:xfrm>
            <a:off x="786151" y="1600201"/>
            <a:ext cx="2419800" cy="4967700"/>
          </a:xfrm>
          <a:prstGeom prst="rect">
            <a:avLst/>
          </a:prstGeom>
        </p:spPr>
        <p:txBody>
          <a:bodyPr spcFirstLastPara="1" wrap="square" lIns="91425" tIns="91425" rIns="91425" bIns="91425" anchor="t" anchorCtr="0">
            <a:noAutofit/>
          </a:bodyPr>
          <a:lstStyle/>
          <a:p>
            <a:pPr marL="0" indent="0">
              <a:buNone/>
            </a:pPr>
            <a:r>
              <a:rPr lang="en-US" b="1" dirty="0"/>
              <a:t>JDK</a:t>
            </a:r>
          </a:p>
          <a:p>
            <a:pPr marL="0" indent="0">
              <a:buNone/>
            </a:pPr>
            <a:r>
              <a:rPr lang="en-US" dirty="0"/>
              <a:t>Download JDK and install it into the machine. Set the environment variable and path.</a:t>
            </a:r>
          </a:p>
        </p:txBody>
      </p:sp>
      <p:sp>
        <p:nvSpPr>
          <p:cNvPr id="142" name="Shape 142"/>
          <p:cNvSpPr txBox="1">
            <a:spLocks noGrp="1"/>
          </p:cNvSpPr>
          <p:nvPr>
            <p:ph type="body" idx="2"/>
          </p:nvPr>
        </p:nvSpPr>
        <p:spPr>
          <a:xfrm>
            <a:off x="3205948" y="1424354"/>
            <a:ext cx="3089343" cy="5171281"/>
          </a:xfrm>
          <a:prstGeom prst="rect">
            <a:avLst/>
          </a:prstGeom>
        </p:spPr>
        <p:txBody>
          <a:bodyPr spcFirstLastPara="1" wrap="square" lIns="91425" tIns="91425" rIns="91425" bIns="91425" anchor="t" anchorCtr="0">
            <a:noAutofit/>
          </a:bodyPr>
          <a:lstStyle/>
          <a:p>
            <a:pPr marL="0" indent="0">
              <a:buNone/>
            </a:pPr>
            <a:r>
              <a:rPr lang="en-US" b="1" dirty="0"/>
              <a:t>MySQL 5.7</a:t>
            </a:r>
          </a:p>
          <a:p>
            <a:pPr marL="0" indent="0">
              <a:buNone/>
            </a:pPr>
            <a:r>
              <a:rPr lang="en-US" dirty="0"/>
              <a:t>Used for creating the database and storage of student and hostel data.</a:t>
            </a:r>
          </a:p>
          <a:p>
            <a:pPr marL="0" indent="0">
              <a:buNone/>
            </a:pPr>
            <a:r>
              <a:rPr lang="en-US" dirty="0"/>
              <a:t>This needs a connector file for running any project. </a:t>
            </a:r>
          </a:p>
          <a:p>
            <a:pPr marL="0" indent="0">
              <a:buNone/>
            </a:pPr>
            <a:r>
              <a:rPr lang="en-US" dirty="0"/>
              <a:t>This connector file is already included into the project which can be found inside eclipse-&gt;Safe Banking-&gt;</a:t>
            </a:r>
            <a:r>
              <a:rPr lang="en-US" dirty="0" err="1"/>
              <a:t>WebContent</a:t>
            </a:r>
            <a:r>
              <a:rPr lang="en-US" dirty="0"/>
              <a:t>-&gt;</a:t>
            </a:r>
            <a:r>
              <a:rPr lang="en-US" dirty="0" err="1"/>
              <a:t>WebInf</a:t>
            </a:r>
            <a:r>
              <a:rPr lang="en-US" dirty="0"/>
              <a:t>-&gt;lib-&gt;connector</a:t>
            </a:r>
          </a:p>
        </p:txBody>
      </p:sp>
      <p:sp>
        <p:nvSpPr>
          <p:cNvPr id="143" name="Shape 143"/>
          <p:cNvSpPr txBox="1">
            <a:spLocks noGrp="1"/>
          </p:cNvSpPr>
          <p:nvPr>
            <p:ph type="body" idx="3"/>
          </p:nvPr>
        </p:nvSpPr>
        <p:spPr>
          <a:xfrm>
            <a:off x="6453555" y="1627935"/>
            <a:ext cx="2130227" cy="4967700"/>
          </a:xfrm>
          <a:prstGeom prst="rect">
            <a:avLst/>
          </a:prstGeom>
        </p:spPr>
        <p:txBody>
          <a:bodyPr spcFirstLastPara="1" wrap="square" lIns="91425" tIns="91425" rIns="91425" bIns="91425" anchor="t" anchorCtr="0">
            <a:noAutofit/>
          </a:bodyPr>
          <a:lstStyle/>
          <a:p>
            <a:pPr marL="0" indent="0">
              <a:buNone/>
            </a:pPr>
            <a:r>
              <a:rPr lang="en-US" b="1" dirty="0"/>
              <a:t>IDE: Eclipse Oxygen March(2018)</a:t>
            </a:r>
          </a:p>
          <a:p>
            <a:pPr marL="0" indent="0">
              <a:buNone/>
            </a:pPr>
            <a:r>
              <a:rPr lang="en-IN" dirty="0"/>
              <a:t>Used for integration of front end to the persistent layer with </a:t>
            </a:r>
            <a:r>
              <a:rPr lang="en-IN" dirty="0" err="1"/>
              <a:t>mySQL</a:t>
            </a:r>
            <a:r>
              <a:rPr lang="en-IN" dirty="0"/>
              <a:t> 5.7 as back end.</a:t>
            </a:r>
            <a:endParaRPr dirty="0"/>
          </a:p>
        </p:txBody>
      </p:sp>
      <p:sp>
        <p:nvSpPr>
          <p:cNvPr id="144" name="Shape 144"/>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4</a:t>
            </a:fld>
            <a:endParaRPr/>
          </a:p>
        </p:txBody>
      </p:sp>
      <p:sp>
        <p:nvSpPr>
          <p:cNvPr id="7" name="Shape 143">
            <a:extLst>
              <a:ext uri="{FF2B5EF4-FFF2-40B4-BE49-F238E27FC236}">
                <a16:creationId xmlns:a16="http://schemas.microsoft.com/office/drawing/2014/main" id="{99CB5E49-D2FE-4B77-9D49-CB092E1892FA}"/>
              </a:ext>
            </a:extLst>
          </p:cNvPr>
          <p:cNvSpPr txBox="1">
            <a:spLocks/>
          </p:cNvSpPr>
          <p:nvPr/>
        </p:nvSpPr>
        <p:spPr>
          <a:xfrm>
            <a:off x="786149" y="3849285"/>
            <a:ext cx="2419800" cy="496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189" marR="0" lvl="0" indent="-355591" algn="l" rtl="0">
              <a:lnSpc>
                <a:spcPct val="100000"/>
              </a:lnSpc>
              <a:spcBef>
                <a:spcPts val="600"/>
              </a:spcBef>
              <a:spcAft>
                <a:spcPts val="0"/>
              </a:spcAft>
              <a:buClr>
                <a:srgbClr val="CFD8DC"/>
              </a:buClr>
              <a:buSzPts val="2000"/>
              <a:buFont typeface="Source Sans Pro"/>
              <a:buChar char="◎"/>
              <a:defRPr sz="2000" b="0" i="0" u="none" strike="noStrike" cap="none">
                <a:solidFill>
                  <a:srgbClr val="263238"/>
                </a:solidFill>
                <a:latin typeface="Source Sans Pro"/>
                <a:ea typeface="Source Sans Pro"/>
                <a:cs typeface="Source Sans Pro"/>
                <a:sym typeface="Source Sans Pro"/>
              </a:defRPr>
            </a:lvl1pPr>
            <a:lvl2pPr marL="914377" marR="0" lvl="1" indent="-355591" algn="l" rtl="0">
              <a:lnSpc>
                <a:spcPct val="100000"/>
              </a:lnSpc>
              <a:spcBef>
                <a:spcPts val="0"/>
              </a:spcBef>
              <a:spcAft>
                <a:spcPts val="0"/>
              </a:spcAft>
              <a:buClr>
                <a:srgbClr val="CFD8DC"/>
              </a:buClr>
              <a:buSzPts val="2000"/>
              <a:buFont typeface="Source Sans Pro"/>
              <a:buChar char="○"/>
              <a:defRPr sz="2000" b="0" i="0" u="none" strike="noStrike" cap="none">
                <a:solidFill>
                  <a:srgbClr val="263238"/>
                </a:solidFill>
                <a:latin typeface="Source Sans Pro"/>
                <a:ea typeface="Source Sans Pro"/>
                <a:cs typeface="Source Sans Pro"/>
                <a:sym typeface="Source Sans Pro"/>
              </a:defRPr>
            </a:lvl2pPr>
            <a:lvl3pPr marL="1371566" marR="0" lvl="2" indent="-355591" algn="l" rtl="0">
              <a:lnSpc>
                <a:spcPct val="100000"/>
              </a:lnSpc>
              <a:spcBef>
                <a:spcPts val="0"/>
              </a:spcBef>
              <a:spcAft>
                <a:spcPts val="0"/>
              </a:spcAft>
              <a:buClr>
                <a:srgbClr val="CFD8DC"/>
              </a:buClr>
              <a:buSzPts val="2000"/>
              <a:buFont typeface="Source Sans Pro"/>
              <a:buChar char="◉"/>
              <a:defRPr sz="2000" b="0" i="0" u="none" strike="noStrike" cap="none">
                <a:solidFill>
                  <a:srgbClr val="263238"/>
                </a:solidFill>
                <a:latin typeface="Source Sans Pro"/>
                <a:ea typeface="Source Sans Pro"/>
                <a:cs typeface="Source Sans Pro"/>
                <a:sym typeface="Source Sans Pro"/>
              </a:defRPr>
            </a:lvl3pPr>
            <a:lvl4pPr marL="1828754" marR="0" lvl="3" indent="-355591" algn="l" rtl="0">
              <a:lnSpc>
                <a:spcPct val="100000"/>
              </a:lnSpc>
              <a:spcBef>
                <a:spcPts val="0"/>
              </a:spcBef>
              <a:spcAft>
                <a:spcPts val="0"/>
              </a:spcAft>
              <a:buClr>
                <a:srgbClr val="CFD8DC"/>
              </a:buClr>
              <a:buSzPts val="2000"/>
              <a:buFont typeface="Source Sans Pro"/>
              <a:buChar char="●"/>
              <a:defRPr sz="2000" b="0" i="0" u="none" strike="noStrike" cap="none">
                <a:solidFill>
                  <a:srgbClr val="263238"/>
                </a:solidFill>
                <a:latin typeface="Source Sans Pro"/>
                <a:ea typeface="Source Sans Pro"/>
                <a:cs typeface="Source Sans Pro"/>
                <a:sym typeface="Source Sans Pro"/>
              </a:defRPr>
            </a:lvl4pPr>
            <a:lvl5pPr marL="2285943" marR="0" lvl="4" indent="-355591" algn="l" rtl="0">
              <a:lnSpc>
                <a:spcPct val="100000"/>
              </a:lnSpc>
              <a:spcBef>
                <a:spcPts val="0"/>
              </a:spcBef>
              <a:spcAft>
                <a:spcPts val="0"/>
              </a:spcAft>
              <a:buClr>
                <a:srgbClr val="CFD8DC"/>
              </a:buClr>
              <a:buSzPts val="2000"/>
              <a:buFont typeface="Source Sans Pro"/>
              <a:buChar char="○"/>
              <a:defRPr sz="2000" b="0" i="0" u="none" strike="noStrike" cap="none">
                <a:solidFill>
                  <a:srgbClr val="263238"/>
                </a:solidFill>
                <a:latin typeface="Source Sans Pro"/>
                <a:ea typeface="Source Sans Pro"/>
                <a:cs typeface="Source Sans Pro"/>
                <a:sym typeface="Source Sans Pro"/>
              </a:defRPr>
            </a:lvl5pPr>
            <a:lvl6pPr marL="2743131" marR="0" lvl="5" indent="-355591" algn="l" rtl="0">
              <a:lnSpc>
                <a:spcPct val="100000"/>
              </a:lnSpc>
              <a:spcBef>
                <a:spcPts val="0"/>
              </a:spcBef>
              <a:spcAft>
                <a:spcPts val="0"/>
              </a:spcAft>
              <a:buClr>
                <a:srgbClr val="CFD8DC"/>
              </a:buClr>
              <a:buSzPts val="2000"/>
              <a:buFont typeface="Source Sans Pro"/>
              <a:buChar char="■"/>
              <a:defRPr sz="2000" b="0" i="0" u="none" strike="noStrike" cap="none">
                <a:solidFill>
                  <a:srgbClr val="263238"/>
                </a:solidFill>
                <a:latin typeface="Source Sans Pro"/>
                <a:ea typeface="Source Sans Pro"/>
                <a:cs typeface="Source Sans Pro"/>
                <a:sym typeface="Source Sans Pro"/>
              </a:defRPr>
            </a:lvl6pPr>
            <a:lvl7pPr marL="3200320" marR="0" lvl="6" indent="-355591" algn="l" rtl="0">
              <a:lnSpc>
                <a:spcPct val="100000"/>
              </a:lnSpc>
              <a:spcBef>
                <a:spcPts val="0"/>
              </a:spcBef>
              <a:spcAft>
                <a:spcPts val="0"/>
              </a:spcAft>
              <a:buClr>
                <a:srgbClr val="CFD8DC"/>
              </a:buClr>
              <a:buSzPts val="2000"/>
              <a:buFont typeface="Source Sans Pro"/>
              <a:buChar char="●"/>
              <a:defRPr sz="2000" b="0" i="0" u="none" strike="noStrike" cap="none">
                <a:solidFill>
                  <a:srgbClr val="263238"/>
                </a:solidFill>
                <a:latin typeface="Source Sans Pro"/>
                <a:ea typeface="Source Sans Pro"/>
                <a:cs typeface="Source Sans Pro"/>
                <a:sym typeface="Source Sans Pro"/>
              </a:defRPr>
            </a:lvl7pPr>
            <a:lvl8pPr marL="3657509" marR="0" lvl="7" indent="-355591" algn="l" rtl="0">
              <a:lnSpc>
                <a:spcPct val="100000"/>
              </a:lnSpc>
              <a:spcBef>
                <a:spcPts val="0"/>
              </a:spcBef>
              <a:spcAft>
                <a:spcPts val="0"/>
              </a:spcAft>
              <a:buClr>
                <a:srgbClr val="CFD8DC"/>
              </a:buClr>
              <a:buSzPts val="2000"/>
              <a:buFont typeface="Source Sans Pro"/>
              <a:buChar char="○"/>
              <a:defRPr sz="2000" b="0" i="0" u="none" strike="noStrike" cap="none">
                <a:solidFill>
                  <a:srgbClr val="263238"/>
                </a:solidFill>
                <a:latin typeface="Source Sans Pro"/>
                <a:ea typeface="Source Sans Pro"/>
                <a:cs typeface="Source Sans Pro"/>
                <a:sym typeface="Source Sans Pro"/>
              </a:defRPr>
            </a:lvl8pPr>
            <a:lvl9pPr marL="4114697" marR="0" lvl="8" indent="-355591" algn="l" rtl="0">
              <a:lnSpc>
                <a:spcPct val="100000"/>
              </a:lnSpc>
              <a:spcBef>
                <a:spcPts val="0"/>
              </a:spcBef>
              <a:spcAft>
                <a:spcPts val="0"/>
              </a:spcAft>
              <a:buClr>
                <a:srgbClr val="CFD8DC"/>
              </a:buClr>
              <a:buSzPts val="2000"/>
              <a:buFont typeface="Source Sans Pro"/>
              <a:buChar char="■"/>
              <a:defRPr sz="2000" b="0" i="0" u="none" strike="noStrike" cap="none">
                <a:solidFill>
                  <a:srgbClr val="263238"/>
                </a:solidFill>
                <a:latin typeface="Source Sans Pro"/>
                <a:ea typeface="Source Sans Pro"/>
                <a:cs typeface="Source Sans Pro"/>
                <a:sym typeface="Source Sans Pro"/>
              </a:defRPr>
            </a:lvl9pPr>
          </a:lstStyle>
          <a:p>
            <a:pPr marL="0" indent="0">
              <a:buFont typeface="Source Sans Pro"/>
              <a:buNone/>
            </a:pPr>
            <a:r>
              <a:rPr lang="en-US" b="1" dirty="0"/>
              <a:t>Tomcat(Version 9)</a:t>
            </a:r>
          </a:p>
          <a:p>
            <a:pPr marL="0" indent="0">
              <a:buNone/>
            </a:pPr>
            <a:r>
              <a:rPr lang="en-US" dirty="0"/>
              <a:t>Download tomcat and then read tomcat installation word document attached.</a:t>
            </a:r>
          </a:p>
          <a:p>
            <a:pPr marL="0" indent="0">
              <a:buFont typeface="Source Sans Pro"/>
              <a:buNone/>
            </a:pPr>
            <a:endParaRPr lang="en-US"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2.3. Fund Transfer</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fetch_beneficiary.jsp</a:t>
            </a:r>
            <a:endParaRPr lang="en-US" sz="1400" kern="1200" dirty="0">
              <a:solidFill>
                <a:prstClr val="black"/>
              </a:solidFill>
              <a:latin typeface="Corbel" panose="020B0503020204020204"/>
            </a:endParaRPr>
          </a:p>
          <a:p>
            <a:pPr marL="285750" indent="-285750" defTabSz="457200">
              <a:spcBef>
                <a:spcPct val="20000"/>
              </a:spcBef>
              <a:spcAft>
                <a:spcPts val="600"/>
              </a:spcAft>
              <a:buClr>
                <a:srgbClr val="30ACEC">
                  <a:lumMod val="75000"/>
                </a:srgbClr>
              </a:buClr>
              <a:buSzPct val="145000"/>
              <a:buFont typeface="Arial"/>
              <a:buChar char="•"/>
            </a:pPr>
            <a:r>
              <a:rPr lang="en-IN" sz="1400" kern="1200" dirty="0">
                <a:solidFill>
                  <a:prstClr val="black"/>
                </a:solidFill>
                <a:latin typeface="Corbel" panose="020B0503020204020204"/>
              </a:rPr>
              <a:t>This page first displays the list of beneficiary names that has been approved.</a:t>
            </a:r>
          </a:p>
          <a:p>
            <a:pPr marL="285750" indent="-285750" defTabSz="457200">
              <a:spcBef>
                <a:spcPct val="20000"/>
              </a:spcBef>
              <a:spcAft>
                <a:spcPts val="600"/>
              </a:spcAft>
              <a:buClr>
                <a:srgbClr val="30ACEC">
                  <a:lumMod val="75000"/>
                </a:srgbClr>
              </a:buClr>
              <a:buSzPct val="145000"/>
              <a:buFont typeface="Arial"/>
              <a:buChar char="•"/>
            </a:pPr>
            <a:r>
              <a:rPr lang="en-IN" sz="1400" kern="1200" dirty="0">
                <a:solidFill>
                  <a:prstClr val="black"/>
                </a:solidFill>
                <a:latin typeface="Corbel" panose="020B0503020204020204"/>
              </a:rPr>
              <a:t>Select the desired beneficiary name, and hit on ‘Fund Transfer’ button.</a:t>
            </a:r>
          </a:p>
          <a:p>
            <a:pPr marL="285750" indent="-285750" defTabSz="457200">
              <a:spcBef>
                <a:spcPct val="20000"/>
              </a:spcBef>
              <a:spcAft>
                <a:spcPts val="600"/>
              </a:spcAft>
              <a:buClr>
                <a:srgbClr val="30ACEC">
                  <a:lumMod val="75000"/>
                </a:srgbClr>
              </a:buClr>
              <a:buSzPct val="145000"/>
              <a:buFont typeface="Arial"/>
              <a:buChar char="•"/>
            </a:pPr>
            <a:r>
              <a:rPr lang="en-IN" sz="1400" kern="1200" dirty="0">
                <a:solidFill>
                  <a:prstClr val="black"/>
                </a:solidFill>
                <a:latin typeface="Corbel" panose="020B0503020204020204"/>
              </a:rPr>
              <a:t>The control will land to </a:t>
            </a:r>
            <a:r>
              <a:rPr lang="en-IN" sz="1400" kern="1200" dirty="0" err="1">
                <a:solidFill>
                  <a:prstClr val="black"/>
                </a:solidFill>
                <a:latin typeface="Corbel" panose="020B0503020204020204"/>
              </a:rPr>
              <a:t>fund_transfer_form.jsp</a:t>
            </a:r>
            <a:r>
              <a:rPr lang="en-IN" sz="1400" kern="1200" dirty="0">
                <a:solidFill>
                  <a:prstClr val="black"/>
                </a:solidFill>
                <a:latin typeface="Corbel" panose="020B0503020204020204"/>
              </a:rPr>
              <a:t>, where we need to type in the amount that needed to be </a:t>
            </a:r>
            <a:r>
              <a:rPr lang="en-IN" sz="1400" kern="1200" dirty="0" err="1">
                <a:solidFill>
                  <a:prstClr val="black"/>
                </a:solidFill>
                <a:latin typeface="Corbel" panose="020B0503020204020204"/>
              </a:rPr>
              <a:t>transfered</a:t>
            </a:r>
            <a:r>
              <a:rPr lang="en-IN" sz="1400" kern="1200" dirty="0">
                <a:solidFill>
                  <a:prstClr val="black"/>
                </a:solidFill>
                <a:latin typeface="Corbel" panose="020B0503020204020204"/>
              </a:rPr>
              <a:t>.</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40</a:t>
            </a:fld>
            <a:endParaRPr dirty="0"/>
          </a:p>
        </p:txBody>
      </p:sp>
    </p:spTree>
    <p:extLst>
      <p:ext uri="{BB962C8B-B14F-4D97-AF65-F5344CB8AC3E}">
        <p14:creationId xmlns:p14="http://schemas.microsoft.com/office/powerpoint/2010/main" val="2214557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Step1:</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File name: </a:t>
            </a:r>
            <a:r>
              <a:rPr lang="en-US" sz="1400" kern="1200" dirty="0" err="1">
                <a:solidFill>
                  <a:prstClr val="black"/>
                </a:solidFill>
                <a:latin typeface="Corbel" panose="020B0503020204020204"/>
                <a:ea typeface="+mn-ea"/>
                <a:cs typeface="+mn-cs"/>
              </a:rPr>
              <a:t>fund_transfer.jsp</a:t>
            </a:r>
            <a:endParaRPr lang="en-US" sz="1400" kern="1200" dirty="0">
              <a:solidFill>
                <a:prstClr val="black"/>
              </a:solidFill>
              <a:latin typeface="Corbel" panose="020B0503020204020204"/>
              <a:ea typeface="+mn-ea"/>
              <a:cs typeface="+mn-cs"/>
            </a:endParaRP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41</a:t>
            </a:fld>
            <a:endParaRPr dirty="0"/>
          </a:p>
        </p:txBody>
      </p:sp>
      <p:pic>
        <p:nvPicPr>
          <p:cNvPr id="6" name="Content Placeholder 8">
            <a:extLst>
              <a:ext uri="{FF2B5EF4-FFF2-40B4-BE49-F238E27FC236}">
                <a16:creationId xmlns:a16="http://schemas.microsoft.com/office/drawing/2014/main" id="{425616FA-2D89-435F-A354-02A499A74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8" y="1955445"/>
            <a:ext cx="7329149" cy="4190111"/>
          </a:xfrm>
          <a:prstGeom prst="rect">
            <a:avLst/>
          </a:prstGeom>
        </p:spPr>
      </p:pic>
    </p:spTree>
    <p:extLst>
      <p:ext uri="{BB962C8B-B14F-4D97-AF65-F5344CB8AC3E}">
        <p14:creationId xmlns:p14="http://schemas.microsoft.com/office/powerpoint/2010/main" val="2628542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Step2:</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fund_transfer_form.jsp</a:t>
            </a:r>
            <a:endParaRPr lang="en-US" sz="1400" kern="1200" dirty="0">
              <a:solidFill>
                <a:prstClr val="black"/>
              </a:solidFill>
              <a:latin typeface="Corbel" panose="020B0503020204020204"/>
            </a:endParaRP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42</a:t>
            </a:fld>
            <a:endParaRPr dirty="0"/>
          </a:p>
        </p:txBody>
      </p:sp>
      <p:pic>
        <p:nvPicPr>
          <p:cNvPr id="5" name="Picture 4">
            <a:extLst>
              <a:ext uri="{FF2B5EF4-FFF2-40B4-BE49-F238E27FC236}">
                <a16:creationId xmlns:a16="http://schemas.microsoft.com/office/drawing/2014/main" id="{9E0CFCA0-E728-436E-B72C-563E40B90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5" y="1849725"/>
            <a:ext cx="7571700" cy="4190590"/>
          </a:xfrm>
          <a:prstGeom prst="rect">
            <a:avLst/>
          </a:prstGeom>
        </p:spPr>
      </p:pic>
    </p:spTree>
    <p:extLst>
      <p:ext uri="{BB962C8B-B14F-4D97-AF65-F5344CB8AC3E}">
        <p14:creationId xmlns:p14="http://schemas.microsoft.com/office/powerpoint/2010/main" val="4145772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Step3:</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File name: </a:t>
            </a:r>
            <a:r>
              <a:rPr lang="en-US" sz="1400" kern="1200" dirty="0" err="1">
                <a:solidFill>
                  <a:prstClr val="black"/>
                </a:solidFill>
                <a:latin typeface="Corbel" panose="020B0503020204020204"/>
                <a:ea typeface="+mn-ea"/>
                <a:cs typeface="+mn-cs"/>
              </a:rPr>
              <a:t>success.jsp</a:t>
            </a:r>
            <a:endParaRPr lang="en-US" sz="1400" kern="1200" dirty="0">
              <a:solidFill>
                <a:prstClr val="black"/>
              </a:solidFill>
              <a:latin typeface="Corbel" panose="020B0503020204020204"/>
              <a:ea typeface="+mn-ea"/>
              <a:cs typeface="+mn-cs"/>
            </a:endParaRP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43</a:t>
            </a:fld>
            <a:endParaRPr dirty="0"/>
          </a:p>
        </p:txBody>
      </p:sp>
      <p:pic>
        <p:nvPicPr>
          <p:cNvPr id="6" name="Picture 5">
            <a:extLst>
              <a:ext uri="{FF2B5EF4-FFF2-40B4-BE49-F238E27FC236}">
                <a16:creationId xmlns:a16="http://schemas.microsoft.com/office/drawing/2014/main" id="{64C29364-0632-4CBD-8EB1-D90823F86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35" y="1812055"/>
            <a:ext cx="7370854" cy="4157922"/>
          </a:xfrm>
          <a:prstGeom prst="rect">
            <a:avLst/>
          </a:prstGeom>
        </p:spPr>
      </p:pic>
    </p:spTree>
    <p:extLst>
      <p:ext uri="{BB962C8B-B14F-4D97-AF65-F5344CB8AC3E}">
        <p14:creationId xmlns:p14="http://schemas.microsoft.com/office/powerpoint/2010/main" val="345311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2.4. Delete Beneficiary</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delete_beneficiary.jsp</a:t>
            </a:r>
            <a:endParaRPr lang="en-US" sz="1400" kern="1200" dirty="0">
              <a:solidFill>
                <a:prstClr val="black"/>
              </a:solidFill>
              <a:latin typeface="Corbel" panose="020B0503020204020204"/>
            </a:endParaRPr>
          </a:p>
          <a:p>
            <a:pPr marL="285750" indent="-285750" defTabSz="457200">
              <a:spcBef>
                <a:spcPct val="20000"/>
              </a:spcBef>
              <a:spcAft>
                <a:spcPts val="600"/>
              </a:spcAft>
              <a:buClr>
                <a:srgbClr val="30ACEC">
                  <a:lumMod val="75000"/>
                </a:srgbClr>
              </a:buClr>
              <a:buSzPct val="145000"/>
              <a:buFont typeface="Arial"/>
              <a:buChar char="•"/>
            </a:pPr>
            <a:r>
              <a:rPr lang="en-IN" sz="1400" kern="1200" dirty="0">
                <a:solidFill>
                  <a:prstClr val="black"/>
                </a:solidFill>
                <a:latin typeface="Corbel" panose="020B0503020204020204"/>
              </a:rPr>
              <a:t>This page first displays the list of beneficiary names that has been approved.</a:t>
            </a:r>
          </a:p>
          <a:p>
            <a:pPr marL="285750" indent="-285750" defTabSz="457200">
              <a:spcBef>
                <a:spcPct val="20000"/>
              </a:spcBef>
              <a:spcAft>
                <a:spcPts val="600"/>
              </a:spcAft>
              <a:buClr>
                <a:srgbClr val="30ACEC">
                  <a:lumMod val="75000"/>
                </a:srgbClr>
              </a:buClr>
              <a:buSzPct val="145000"/>
              <a:buFont typeface="Arial"/>
              <a:buChar char="•"/>
            </a:pPr>
            <a:r>
              <a:rPr lang="en-IN" sz="1400" kern="1200" dirty="0">
                <a:solidFill>
                  <a:prstClr val="black"/>
                </a:solidFill>
                <a:latin typeface="Corbel" panose="020B0503020204020204"/>
              </a:rPr>
              <a:t>Select the desired beneficiary name, and hit on ‘Delete Beneficiary’ button.</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44</a:t>
            </a:fld>
            <a:endParaRPr dirty="0"/>
          </a:p>
        </p:txBody>
      </p:sp>
      <p:pic>
        <p:nvPicPr>
          <p:cNvPr id="5" name="Content Placeholder 11">
            <a:extLst>
              <a:ext uri="{FF2B5EF4-FFF2-40B4-BE49-F238E27FC236}">
                <a16:creationId xmlns:a16="http://schemas.microsoft.com/office/drawing/2014/main" id="{3CAE3E7B-4FFA-4901-B1B0-2A7843D39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13" y="2363367"/>
            <a:ext cx="7571700" cy="3870379"/>
          </a:xfrm>
          <a:prstGeom prst="rect">
            <a:avLst/>
          </a:prstGeom>
        </p:spPr>
      </p:pic>
    </p:spTree>
    <p:extLst>
      <p:ext uri="{BB962C8B-B14F-4D97-AF65-F5344CB8AC3E}">
        <p14:creationId xmlns:p14="http://schemas.microsoft.com/office/powerpoint/2010/main" val="2340069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3. Transaction</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This has the following sub </a:t>
            </a:r>
            <a:r>
              <a:rPr lang="en-US" sz="1400" kern="1200" dirty="0" err="1">
                <a:solidFill>
                  <a:prstClr val="black"/>
                </a:solidFill>
                <a:latin typeface="Corbel" panose="020B0503020204020204"/>
              </a:rPr>
              <a:t>catagories</a:t>
            </a:r>
            <a:r>
              <a:rPr lang="en-US" sz="1400" kern="1200" dirty="0">
                <a:solidFill>
                  <a:prstClr val="black"/>
                </a:solidFill>
                <a:latin typeface="Corbel" panose="020B0503020204020204"/>
              </a:rPr>
              <a:t>:</a:t>
            </a:r>
          </a:p>
          <a:p>
            <a:pPr mar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rPr>
              <a:t>3.1 Mini Statement</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45</a:t>
            </a:fld>
            <a:endParaRPr dirty="0"/>
          </a:p>
        </p:txBody>
      </p:sp>
      <p:pic>
        <p:nvPicPr>
          <p:cNvPr id="3" name="Picture 2">
            <a:extLst>
              <a:ext uri="{FF2B5EF4-FFF2-40B4-BE49-F238E27FC236}">
                <a16:creationId xmlns:a16="http://schemas.microsoft.com/office/drawing/2014/main" id="{B9645795-B610-4193-BF4D-2A743577FBD4}"/>
              </a:ext>
            </a:extLst>
          </p:cNvPr>
          <p:cNvPicPr>
            <a:picLocks noChangeAspect="1"/>
          </p:cNvPicPr>
          <p:nvPr/>
        </p:nvPicPr>
        <p:blipFill>
          <a:blip r:embed="rId3"/>
          <a:stretch>
            <a:fillRect/>
          </a:stretch>
        </p:blipFill>
        <p:spPr>
          <a:xfrm>
            <a:off x="411980" y="1899138"/>
            <a:ext cx="8320039" cy="4572000"/>
          </a:xfrm>
          <a:prstGeom prst="rect">
            <a:avLst/>
          </a:prstGeom>
        </p:spPr>
      </p:pic>
    </p:spTree>
    <p:extLst>
      <p:ext uri="{BB962C8B-B14F-4D97-AF65-F5344CB8AC3E}">
        <p14:creationId xmlns:p14="http://schemas.microsoft.com/office/powerpoint/2010/main" val="347304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3.1. Mini Statement</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fetch_transaction.jsp</a:t>
            </a:r>
            <a:endParaRPr lang="en-US" sz="1400" kern="1200" dirty="0">
              <a:solidFill>
                <a:prstClr val="black"/>
              </a:solidFill>
              <a:latin typeface="Corbel" panose="020B0503020204020204"/>
            </a:endParaRPr>
          </a:p>
          <a:p>
            <a:pPr marL="285750" lvl="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This page is responsible for displaying all the bank account related information like Account Details, Last Ten Transactions.</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46</a:t>
            </a:fld>
            <a:endParaRPr dirty="0"/>
          </a:p>
        </p:txBody>
      </p:sp>
      <p:pic>
        <p:nvPicPr>
          <p:cNvPr id="6" name="Content Placeholder 7">
            <a:extLst>
              <a:ext uri="{FF2B5EF4-FFF2-40B4-BE49-F238E27FC236}">
                <a16:creationId xmlns:a16="http://schemas.microsoft.com/office/drawing/2014/main" id="{1949878A-6ED1-4ECE-A6C7-3546A4C21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570" y="2306237"/>
            <a:ext cx="7695618" cy="3857169"/>
          </a:xfrm>
          <a:prstGeom prst="rect">
            <a:avLst/>
          </a:prstGeom>
        </p:spPr>
      </p:pic>
    </p:spTree>
    <p:extLst>
      <p:ext uri="{BB962C8B-B14F-4D97-AF65-F5344CB8AC3E}">
        <p14:creationId xmlns:p14="http://schemas.microsoft.com/office/powerpoint/2010/main" val="3480999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5">
            <a:extLst>
              <a:ext uri="{FF2B5EF4-FFF2-40B4-BE49-F238E27FC236}">
                <a16:creationId xmlns:a16="http://schemas.microsoft.com/office/drawing/2014/main" id="{3D934F38-2D8C-40AD-8EB3-613700D406BD}"/>
              </a:ext>
            </a:extLst>
          </p:cNvPr>
          <p:cNvSpPr txBox="1">
            <a:spLocks/>
          </p:cNvSpPr>
          <p:nvPr/>
        </p:nvSpPr>
        <p:spPr>
          <a:xfrm>
            <a:off x="1266092" y="2295414"/>
            <a:ext cx="6919546" cy="154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9pPr>
          </a:lstStyle>
          <a:p>
            <a:r>
              <a:rPr lang="en-IN" sz="6000" b="1" dirty="0"/>
              <a:t>Login-Logout Log</a:t>
            </a:r>
          </a:p>
        </p:txBody>
      </p:sp>
    </p:spTree>
    <p:extLst>
      <p:ext uri="{BB962C8B-B14F-4D97-AF65-F5344CB8AC3E}">
        <p14:creationId xmlns:p14="http://schemas.microsoft.com/office/powerpoint/2010/main" val="2018072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Log table</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Database table name: </a:t>
            </a:r>
            <a:r>
              <a:rPr lang="en-US" sz="1400" kern="1200" dirty="0" err="1">
                <a:solidFill>
                  <a:prstClr val="black"/>
                </a:solidFill>
                <a:latin typeface="Corbel" panose="020B0503020204020204"/>
              </a:rPr>
              <a:t>event_log</a:t>
            </a:r>
            <a:endParaRPr lang="en-US" sz="1400" kern="1200" dirty="0">
              <a:solidFill>
                <a:prstClr val="black"/>
              </a:solidFill>
              <a:latin typeface="Corbel" panose="020B0503020204020204"/>
            </a:endParaRP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To view the log table:</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rPr>
              <a:t>Open </a:t>
            </a:r>
            <a:r>
              <a:rPr lang="en-US" sz="1400" kern="1200" dirty="0" err="1">
                <a:solidFill>
                  <a:prstClr val="black"/>
                </a:solidFill>
                <a:latin typeface="Corbel" panose="020B0503020204020204"/>
              </a:rPr>
              <a:t>mySQL</a:t>
            </a:r>
            <a:r>
              <a:rPr lang="en-US" sz="1400" kern="1200" dirty="0">
                <a:solidFill>
                  <a:prstClr val="black"/>
                </a:solidFill>
                <a:latin typeface="Corbel" panose="020B0503020204020204"/>
              </a:rPr>
              <a:t> command line.</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rPr>
              <a:t>Provide password: </a:t>
            </a:r>
            <a:r>
              <a:rPr lang="en-US" sz="1400" b="1" kern="1200" dirty="0">
                <a:solidFill>
                  <a:prstClr val="black"/>
                </a:solidFill>
                <a:latin typeface="Corbel" panose="020B0503020204020204"/>
              </a:rPr>
              <a:t>trisha97</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rPr>
              <a:t>Change directory</a:t>
            </a:r>
            <a:r>
              <a:rPr lang="en-US" sz="1400" kern="1200" dirty="0">
                <a:solidFill>
                  <a:prstClr val="black"/>
                </a:solidFill>
                <a:latin typeface="Corbel" panose="020B0503020204020204"/>
                <a:sym typeface="Wingdings" panose="05000000000000000000" pitchFamily="2" charset="2"/>
              </a:rPr>
              <a:t>  </a:t>
            </a:r>
            <a:r>
              <a:rPr lang="en-US" sz="1400" b="1" kern="1200" dirty="0">
                <a:solidFill>
                  <a:prstClr val="black"/>
                </a:solidFill>
                <a:latin typeface="Corbel" panose="020B0503020204020204"/>
                <a:sym typeface="Wingdings" panose="05000000000000000000" pitchFamily="2" charset="2"/>
              </a:rPr>
              <a:t>use </a:t>
            </a:r>
            <a:r>
              <a:rPr lang="en-US" sz="1400" b="1" kern="1200" dirty="0" err="1">
                <a:solidFill>
                  <a:prstClr val="black"/>
                </a:solidFill>
                <a:latin typeface="Corbel" panose="020B0503020204020204"/>
                <a:sym typeface="Wingdings" panose="05000000000000000000" pitchFamily="2" charset="2"/>
              </a:rPr>
              <a:t>iitr</a:t>
            </a:r>
            <a:r>
              <a:rPr lang="en-US" sz="1400" kern="1200" dirty="0">
                <a:solidFill>
                  <a:prstClr val="black"/>
                </a:solidFill>
                <a:latin typeface="Corbel" panose="020B0503020204020204"/>
                <a:sym typeface="Wingdings" panose="05000000000000000000" pitchFamily="2" charset="2"/>
              </a:rPr>
              <a:t>;</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sym typeface="Wingdings" panose="05000000000000000000" pitchFamily="2" charset="2"/>
              </a:rPr>
              <a:t>Type Query: select * from </a:t>
            </a:r>
            <a:r>
              <a:rPr lang="en-US" sz="1400" kern="1200" dirty="0" err="1">
                <a:solidFill>
                  <a:prstClr val="black"/>
                </a:solidFill>
                <a:latin typeface="Corbel" panose="020B0503020204020204"/>
                <a:sym typeface="Wingdings" panose="05000000000000000000" pitchFamily="2" charset="2"/>
              </a:rPr>
              <a:t>event_log</a:t>
            </a:r>
            <a:r>
              <a:rPr lang="en-US" sz="1400" kern="1200" dirty="0">
                <a:solidFill>
                  <a:prstClr val="black"/>
                </a:solidFill>
                <a:latin typeface="Corbel" panose="020B0503020204020204"/>
                <a:sym typeface="Wingdings" panose="05000000000000000000" pitchFamily="2" charset="2"/>
              </a:rPr>
              <a:t>;</a:t>
            </a:r>
          </a:p>
          <a:p>
            <a:pPr marL="0" indent="0" defTabSz="457200">
              <a:spcBef>
                <a:spcPct val="20000"/>
              </a:spcBef>
              <a:spcAft>
                <a:spcPts val="600"/>
              </a:spcAft>
              <a:buClr>
                <a:srgbClr val="30ACEC">
                  <a:lumMod val="75000"/>
                </a:srgbClr>
              </a:buClr>
              <a:buSzPct val="145000"/>
              <a:buNone/>
            </a:pPr>
            <a:endParaRPr lang="en-US" sz="1400" kern="1200" dirty="0">
              <a:solidFill>
                <a:prstClr val="black"/>
              </a:solidFill>
              <a:latin typeface="Corbel" panose="020B0503020204020204"/>
              <a:sym typeface="Wingdings" panose="05000000000000000000" pitchFamily="2" charset="2"/>
            </a:endParaRPr>
          </a:p>
          <a:p>
            <a:pPr marL="342900" indent="-342900" defTabSz="457200">
              <a:spcBef>
                <a:spcPct val="20000"/>
              </a:spcBef>
              <a:spcAft>
                <a:spcPts val="600"/>
              </a:spcAft>
              <a:buClr>
                <a:srgbClr val="30ACEC">
                  <a:lumMod val="75000"/>
                </a:srgbClr>
              </a:buClr>
              <a:buSzPct val="145000"/>
              <a:buAutoNum type="alphaLcParenR"/>
            </a:pPr>
            <a:endParaRPr lang="en-US" sz="1400" kern="1200" dirty="0">
              <a:solidFill>
                <a:prstClr val="black"/>
              </a:solidFill>
              <a:latin typeface="Corbel" panose="020B0503020204020204"/>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48</a:t>
            </a:fld>
            <a:endParaRPr dirty="0"/>
          </a:p>
        </p:txBody>
      </p:sp>
      <p:pic>
        <p:nvPicPr>
          <p:cNvPr id="7" name="Content Placeholder 5">
            <a:extLst>
              <a:ext uri="{FF2B5EF4-FFF2-40B4-BE49-F238E27FC236}">
                <a16:creationId xmlns:a16="http://schemas.microsoft.com/office/drawing/2014/main" id="{BCAC3CC6-3A6C-428B-9761-4E6BD7163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7" y="3152113"/>
            <a:ext cx="7659356" cy="3081633"/>
          </a:xfrm>
          <a:prstGeom prst="rect">
            <a:avLst/>
          </a:prstGeom>
        </p:spPr>
      </p:pic>
    </p:spTree>
    <p:extLst>
      <p:ext uri="{BB962C8B-B14F-4D97-AF65-F5344CB8AC3E}">
        <p14:creationId xmlns:p14="http://schemas.microsoft.com/office/powerpoint/2010/main" val="1589321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5">
            <a:extLst>
              <a:ext uri="{FF2B5EF4-FFF2-40B4-BE49-F238E27FC236}">
                <a16:creationId xmlns:a16="http://schemas.microsoft.com/office/drawing/2014/main" id="{3D934F38-2D8C-40AD-8EB3-613700D406BD}"/>
              </a:ext>
            </a:extLst>
          </p:cNvPr>
          <p:cNvSpPr txBox="1">
            <a:spLocks/>
          </p:cNvSpPr>
          <p:nvPr/>
        </p:nvSpPr>
        <p:spPr>
          <a:xfrm>
            <a:off x="1327638" y="1794252"/>
            <a:ext cx="6919546" cy="1951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9pPr>
          </a:lstStyle>
          <a:p>
            <a:r>
              <a:rPr lang="en-IN" sz="5400" b="1" dirty="0"/>
              <a:t>Admin Login Slides</a:t>
            </a:r>
          </a:p>
        </p:txBody>
      </p:sp>
    </p:spTree>
    <p:extLst>
      <p:ext uri="{BB962C8B-B14F-4D97-AF65-F5344CB8AC3E}">
        <p14:creationId xmlns:p14="http://schemas.microsoft.com/office/powerpoint/2010/main" val="376546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57A1-65AA-4A0A-BE0B-9F70B88C3A7C}"/>
              </a:ext>
            </a:extLst>
          </p:cNvPr>
          <p:cNvSpPr>
            <a:spLocks noGrp="1"/>
          </p:cNvSpPr>
          <p:nvPr>
            <p:ph type="title"/>
          </p:nvPr>
        </p:nvSpPr>
        <p:spPr>
          <a:xfrm>
            <a:off x="739603" y="173433"/>
            <a:ext cx="7571700" cy="936900"/>
          </a:xfrm>
        </p:spPr>
        <p:txBody>
          <a:bodyPr/>
          <a:lstStyle/>
          <a:p>
            <a:r>
              <a:rPr lang="en-IN" sz="3200" b="1" dirty="0"/>
              <a:t>Project Import</a:t>
            </a:r>
            <a:endParaRPr lang="en-US" sz="3200" b="1" dirty="0"/>
          </a:p>
        </p:txBody>
      </p:sp>
      <p:sp>
        <p:nvSpPr>
          <p:cNvPr id="3" name="Text Placeholder 2">
            <a:extLst>
              <a:ext uri="{FF2B5EF4-FFF2-40B4-BE49-F238E27FC236}">
                <a16:creationId xmlns:a16="http://schemas.microsoft.com/office/drawing/2014/main" id="{B2687C76-93EF-4D72-9D6E-DA6415349267}"/>
              </a:ext>
            </a:extLst>
          </p:cNvPr>
          <p:cNvSpPr>
            <a:spLocks noGrp="1"/>
          </p:cNvSpPr>
          <p:nvPr>
            <p:ph type="body" idx="1"/>
          </p:nvPr>
        </p:nvSpPr>
        <p:spPr>
          <a:xfrm>
            <a:off x="654252" y="1186961"/>
            <a:ext cx="7478632" cy="4967700"/>
          </a:xfrm>
        </p:spPr>
        <p:txBody>
          <a:bodyPr/>
          <a:lstStyle/>
          <a:p>
            <a:r>
              <a:rPr lang="en-US" sz="1600" dirty="0"/>
              <a:t>After all the software have been successfully installed, we need to import the war file which can be done using the following steps:</a:t>
            </a:r>
          </a:p>
          <a:p>
            <a:r>
              <a:rPr lang="en-US" sz="1600" dirty="0" err="1"/>
              <a:t>File</a:t>
            </a:r>
            <a:r>
              <a:rPr lang="en-US" sz="1600" dirty="0" err="1">
                <a:sym typeface="Wingdings" panose="05000000000000000000" pitchFamily="2" charset="2"/>
              </a:rPr>
              <a:t>ImportType</a:t>
            </a:r>
            <a:r>
              <a:rPr lang="en-US" sz="1600" dirty="0">
                <a:sym typeface="Wingdings" panose="05000000000000000000" pitchFamily="2" charset="2"/>
              </a:rPr>
              <a:t> filter </a:t>
            </a:r>
            <a:r>
              <a:rPr lang="en-US" sz="1600" dirty="0" err="1">
                <a:sym typeface="Wingdings" panose="05000000000000000000" pitchFamily="2" charset="2"/>
              </a:rPr>
              <a:t>textType</a:t>
            </a:r>
            <a:r>
              <a:rPr lang="en-US" sz="1600" dirty="0">
                <a:sym typeface="Wingdings" panose="05000000000000000000" pitchFamily="2" charset="2"/>
              </a:rPr>
              <a:t> “.war </a:t>
            </a:r>
            <a:r>
              <a:rPr lang="en-US" sz="1600" dirty="0" err="1">
                <a:sym typeface="Wingdings" panose="05000000000000000000" pitchFamily="2" charset="2"/>
              </a:rPr>
              <a:t>file”Browse</a:t>
            </a:r>
            <a:r>
              <a:rPr lang="en-US" sz="1600" dirty="0">
                <a:sym typeface="Wingdings" panose="05000000000000000000" pitchFamily="2" charset="2"/>
              </a:rPr>
              <a:t> the war </a:t>
            </a:r>
            <a:r>
              <a:rPr lang="en-US" sz="1600" dirty="0" err="1">
                <a:sym typeface="Wingdings" panose="05000000000000000000" pitchFamily="2" charset="2"/>
              </a:rPr>
              <a:t>fileFinish</a:t>
            </a:r>
            <a:endParaRPr lang="en-US" sz="1600" dirty="0"/>
          </a:p>
          <a:p>
            <a:endParaRPr lang="en-US" dirty="0"/>
          </a:p>
          <a:p>
            <a:pPr marL="63499" indent="0">
              <a:buNone/>
            </a:pPr>
            <a:endParaRPr lang="en-US" dirty="0"/>
          </a:p>
        </p:txBody>
      </p:sp>
      <p:sp>
        <p:nvSpPr>
          <p:cNvPr id="5" name="Slide Number Placeholder 4">
            <a:extLst>
              <a:ext uri="{FF2B5EF4-FFF2-40B4-BE49-F238E27FC236}">
                <a16:creationId xmlns:a16="http://schemas.microsoft.com/office/drawing/2014/main" id="{D04A79FE-8D2A-4E5A-81CC-E92153EC5C53}"/>
              </a:ext>
            </a:extLst>
          </p:cNvPr>
          <p:cNvSpPr>
            <a:spLocks noGrp="1"/>
          </p:cNvSpPr>
          <p:nvPr>
            <p:ph type="sldNum" idx="12"/>
          </p:nvPr>
        </p:nvSpPr>
        <p:spPr/>
        <p:txBody>
          <a:bodyPr/>
          <a:lstStyle/>
          <a:p>
            <a:fld id="{00000000-1234-1234-1234-123412341234}" type="slidenum">
              <a:rPr lang="en" smtClean="0"/>
              <a:pPr/>
              <a:t>5</a:t>
            </a:fld>
            <a:endParaRPr lang="en"/>
          </a:p>
        </p:txBody>
      </p:sp>
      <p:pic>
        <p:nvPicPr>
          <p:cNvPr id="8" name="Picture 7">
            <a:extLst>
              <a:ext uri="{FF2B5EF4-FFF2-40B4-BE49-F238E27FC236}">
                <a16:creationId xmlns:a16="http://schemas.microsoft.com/office/drawing/2014/main" id="{0DBE761A-8055-4B0E-9075-FF57D98D5411}"/>
              </a:ext>
            </a:extLst>
          </p:cNvPr>
          <p:cNvPicPr>
            <a:picLocks noChangeAspect="1"/>
          </p:cNvPicPr>
          <p:nvPr/>
        </p:nvPicPr>
        <p:blipFill>
          <a:blip r:embed="rId2"/>
          <a:stretch>
            <a:fillRect/>
          </a:stretch>
        </p:blipFill>
        <p:spPr>
          <a:xfrm>
            <a:off x="1070075" y="2303629"/>
            <a:ext cx="6646985" cy="4202679"/>
          </a:xfrm>
          <a:prstGeom prst="rect">
            <a:avLst/>
          </a:prstGeom>
        </p:spPr>
      </p:pic>
    </p:spTree>
    <p:extLst>
      <p:ext uri="{BB962C8B-B14F-4D97-AF65-F5344CB8AC3E}">
        <p14:creationId xmlns:p14="http://schemas.microsoft.com/office/powerpoint/2010/main" val="26781200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Login</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admin_login.jsp</a:t>
            </a:r>
            <a:endParaRPr lang="en-US" sz="1400" kern="1200" dirty="0">
              <a:solidFill>
                <a:prstClr val="black"/>
              </a:solidFill>
              <a:latin typeface="Corbel" panose="020B0503020204020204"/>
            </a:endParaRPr>
          </a:p>
          <a:p>
            <a:pPr marL="285750" indent="-285750" defTabSz="457200">
              <a:spcBef>
                <a:spcPct val="20000"/>
              </a:spcBef>
              <a:spcAft>
                <a:spcPts val="600"/>
              </a:spcAft>
              <a:buClr>
                <a:srgbClr val="30ACEC">
                  <a:lumMod val="75000"/>
                </a:srgbClr>
              </a:buClr>
              <a:buSzPct val="145000"/>
              <a:buFont typeface="Arial"/>
              <a:buChar char="•"/>
            </a:pPr>
            <a:r>
              <a:rPr lang="en-US" sz="1400" dirty="0"/>
              <a:t>This page is responsible for opening admin profile after validation.</a:t>
            </a:r>
            <a:endParaRPr lang="en-US" sz="1400" kern="1200" dirty="0">
              <a:solidFill>
                <a:prstClr val="black"/>
              </a:solidFill>
              <a:latin typeface="Corbel" panose="020B0503020204020204"/>
            </a:endParaRPr>
          </a:p>
          <a:p>
            <a:pPr marL="285750" lvl="0" indent="-285750" defTabSz="457200">
              <a:spcBef>
                <a:spcPct val="20000"/>
              </a:spcBef>
              <a:spcAft>
                <a:spcPts val="600"/>
              </a:spcAft>
              <a:buClr>
                <a:srgbClr val="30ACEC">
                  <a:lumMod val="75000"/>
                </a:srgbClr>
              </a:buClr>
              <a:buSzPct val="145000"/>
              <a:buFont typeface="Arial"/>
              <a:buChar char="•"/>
            </a:pPr>
            <a:r>
              <a:rPr lang="en-US" sz="1400" kern="1200" dirty="0" err="1">
                <a:solidFill>
                  <a:prstClr val="black"/>
                </a:solidFill>
                <a:latin typeface="Corbel" panose="020B0503020204020204"/>
              </a:rPr>
              <a:t>Userid</a:t>
            </a:r>
            <a:r>
              <a:rPr lang="en-US" sz="1400" kern="1200" dirty="0">
                <a:solidFill>
                  <a:prstClr val="black"/>
                </a:solidFill>
                <a:latin typeface="Corbel" panose="020B0503020204020204"/>
                <a:sym typeface="Wingdings" panose="05000000000000000000" pitchFamily="2" charset="2"/>
              </a:rPr>
              <a:t> admin</a:t>
            </a:r>
          </a:p>
          <a:p>
            <a:pPr marL="0" lvl="0" indent="0" defTabSz="457200">
              <a:spcBef>
                <a:spcPct val="20000"/>
              </a:spcBef>
              <a:spcAft>
                <a:spcPts val="600"/>
              </a:spcAft>
              <a:buClr>
                <a:srgbClr val="30ACEC">
                  <a:lumMod val="75000"/>
                </a:srgbClr>
              </a:buClr>
              <a:buSzPct val="145000"/>
              <a:buNone/>
            </a:pPr>
            <a:r>
              <a:rPr lang="en-US" sz="1400" kern="1200" dirty="0">
                <a:solidFill>
                  <a:prstClr val="black"/>
                </a:solidFill>
                <a:latin typeface="Corbel" panose="020B0503020204020204"/>
                <a:sym typeface="Wingdings" panose="05000000000000000000" pitchFamily="2" charset="2"/>
              </a:rPr>
              <a:t>         </a:t>
            </a:r>
            <a:r>
              <a:rPr lang="en-US" sz="1400" kern="1200" dirty="0" err="1">
                <a:solidFill>
                  <a:prstClr val="black"/>
                </a:solidFill>
                <a:latin typeface="Corbel" panose="020B0503020204020204"/>
                <a:sym typeface="Wingdings" panose="05000000000000000000" pitchFamily="2" charset="2"/>
              </a:rPr>
              <a:t>Passwordtrisha</a:t>
            </a:r>
            <a:endParaRPr lang="en-US" sz="1400" kern="1200" dirty="0">
              <a:solidFill>
                <a:prstClr val="black"/>
              </a:solidFill>
              <a:latin typeface="Corbel" panose="020B0503020204020204"/>
              <a:sym typeface="Wingdings" panose="05000000000000000000" pitchFamily="2" charset="2"/>
            </a:endParaRPr>
          </a:p>
          <a:p>
            <a:pPr marL="0" lvl="0" indent="0" defTabSz="457200">
              <a:spcBef>
                <a:spcPct val="20000"/>
              </a:spcBef>
              <a:spcAft>
                <a:spcPts val="600"/>
              </a:spcAft>
              <a:buClr>
                <a:srgbClr val="30ACEC">
                  <a:lumMod val="75000"/>
                </a:srgbClr>
              </a:buClr>
              <a:buSzPct val="145000"/>
              <a:buNone/>
            </a:pPr>
            <a:endParaRPr lang="en-US" sz="1400" kern="1200" dirty="0">
              <a:solidFill>
                <a:prstClr val="black"/>
              </a:solidFill>
              <a:latin typeface="Corbel" panose="020B0503020204020204"/>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50</a:t>
            </a:fld>
            <a:endParaRPr dirty="0"/>
          </a:p>
        </p:txBody>
      </p:sp>
      <p:pic>
        <p:nvPicPr>
          <p:cNvPr id="7" name="Content Placeholder 7">
            <a:extLst>
              <a:ext uri="{FF2B5EF4-FFF2-40B4-BE49-F238E27FC236}">
                <a16:creationId xmlns:a16="http://schemas.microsoft.com/office/drawing/2014/main" id="{7CD16691-4CA6-428E-9F31-A63FC195C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531" y="2548922"/>
            <a:ext cx="6550268" cy="3619192"/>
          </a:xfrm>
          <a:prstGeom prst="rect">
            <a:avLst/>
          </a:prstGeom>
        </p:spPr>
      </p:pic>
    </p:spTree>
    <p:extLst>
      <p:ext uri="{BB962C8B-B14F-4D97-AF65-F5344CB8AC3E}">
        <p14:creationId xmlns:p14="http://schemas.microsoft.com/office/powerpoint/2010/main" val="3199838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Menu</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The functionality of the admin can be divided into following categories:</a:t>
            </a:r>
          </a:p>
          <a:p>
            <a:pPr marL="342900" indent="-342900" defTabSz="457200">
              <a:spcBef>
                <a:spcPct val="20000"/>
              </a:spcBef>
              <a:spcAft>
                <a:spcPts val="600"/>
              </a:spcAft>
              <a:buClr>
                <a:srgbClr val="30ACEC">
                  <a:lumMod val="75000"/>
                </a:srgbClr>
              </a:buClr>
              <a:buSzPct val="145000"/>
              <a:buAutoNum type="arabicPeriod"/>
            </a:pPr>
            <a:r>
              <a:rPr lang="en-US" sz="1400" kern="1200" dirty="0">
                <a:solidFill>
                  <a:prstClr val="black"/>
                </a:solidFill>
                <a:latin typeface="Corbel" panose="020B0503020204020204"/>
                <a:ea typeface="+mn-ea"/>
                <a:cs typeface="+mn-cs"/>
              </a:rPr>
              <a:t>The net banking registration</a:t>
            </a:r>
          </a:p>
          <a:p>
            <a:pPr marL="342900" indent="-342900" defTabSz="457200">
              <a:spcBef>
                <a:spcPct val="20000"/>
              </a:spcBef>
              <a:spcAft>
                <a:spcPts val="600"/>
              </a:spcAft>
              <a:buClr>
                <a:srgbClr val="30ACEC">
                  <a:lumMod val="75000"/>
                </a:srgbClr>
              </a:buClr>
              <a:buSzPct val="145000"/>
              <a:buAutoNum type="arabicPeriod"/>
            </a:pPr>
            <a:r>
              <a:rPr lang="en-US" sz="1400" kern="1200" dirty="0">
                <a:solidFill>
                  <a:prstClr val="black"/>
                </a:solidFill>
                <a:latin typeface="Corbel" panose="020B0503020204020204"/>
                <a:ea typeface="+mn-ea"/>
                <a:cs typeface="+mn-cs"/>
              </a:rPr>
              <a:t>Update Passbook</a:t>
            </a:r>
          </a:p>
          <a:p>
            <a:pPr marL="342900" indent="-342900" defTabSz="457200">
              <a:spcBef>
                <a:spcPct val="20000"/>
              </a:spcBef>
              <a:spcAft>
                <a:spcPts val="600"/>
              </a:spcAft>
              <a:buClr>
                <a:srgbClr val="30ACEC">
                  <a:lumMod val="75000"/>
                </a:srgbClr>
              </a:buClr>
              <a:buSzPct val="145000"/>
              <a:buAutoNum type="arabicPeriod"/>
            </a:pPr>
            <a:r>
              <a:rPr lang="en-US" sz="1400" kern="1200" dirty="0">
                <a:solidFill>
                  <a:prstClr val="black"/>
                </a:solidFill>
                <a:latin typeface="Corbel" panose="020B0503020204020204"/>
                <a:ea typeface="+mn-ea"/>
                <a:cs typeface="+mn-cs"/>
              </a:rPr>
              <a:t>Unblock Customer</a:t>
            </a:r>
          </a:p>
          <a:p>
            <a:pPr marL="342900" indent="-342900" defTabSz="457200">
              <a:spcBef>
                <a:spcPct val="20000"/>
              </a:spcBef>
              <a:spcAft>
                <a:spcPts val="600"/>
              </a:spcAft>
              <a:buClr>
                <a:srgbClr val="30ACEC">
                  <a:lumMod val="75000"/>
                </a:srgbClr>
              </a:buClr>
              <a:buSzPct val="145000"/>
              <a:buAutoNum type="arabicPeriod"/>
            </a:pPr>
            <a:r>
              <a:rPr lang="en-US" sz="1400" kern="1200" dirty="0">
                <a:solidFill>
                  <a:prstClr val="black"/>
                </a:solidFill>
                <a:latin typeface="Corbel" panose="020B0503020204020204"/>
                <a:ea typeface="+mn-ea"/>
                <a:cs typeface="+mn-cs"/>
              </a:rPr>
              <a:t> Forget Picture</a:t>
            </a: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51</a:t>
            </a:fld>
            <a:endParaRPr dirty="0"/>
          </a:p>
        </p:txBody>
      </p:sp>
      <p:pic>
        <p:nvPicPr>
          <p:cNvPr id="3" name="Picture 2">
            <a:extLst>
              <a:ext uri="{FF2B5EF4-FFF2-40B4-BE49-F238E27FC236}">
                <a16:creationId xmlns:a16="http://schemas.microsoft.com/office/drawing/2014/main" id="{F2B5AAC9-BB3B-4AFF-9F38-4C2313831FA1}"/>
              </a:ext>
            </a:extLst>
          </p:cNvPr>
          <p:cNvPicPr>
            <a:picLocks noChangeAspect="1"/>
          </p:cNvPicPr>
          <p:nvPr/>
        </p:nvPicPr>
        <p:blipFill>
          <a:blip r:embed="rId3"/>
          <a:stretch>
            <a:fillRect/>
          </a:stretch>
        </p:blipFill>
        <p:spPr>
          <a:xfrm>
            <a:off x="975947" y="2977397"/>
            <a:ext cx="7311565" cy="3355738"/>
          </a:xfrm>
          <a:prstGeom prst="rect">
            <a:avLst/>
          </a:prstGeom>
        </p:spPr>
      </p:pic>
    </p:spTree>
    <p:extLst>
      <p:ext uri="{BB962C8B-B14F-4D97-AF65-F5344CB8AC3E}">
        <p14:creationId xmlns:p14="http://schemas.microsoft.com/office/powerpoint/2010/main" val="4063975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1. Net Banking Registration</a:t>
            </a:r>
            <a:endParaRPr sz="2800" b="1" dirty="0"/>
          </a:p>
        </p:txBody>
      </p:sp>
      <p:sp>
        <p:nvSpPr>
          <p:cNvPr id="111" name="Shape 111"/>
          <p:cNvSpPr txBox="1">
            <a:spLocks noGrp="1"/>
          </p:cNvSpPr>
          <p:nvPr>
            <p:ph type="body" idx="1"/>
          </p:nvPr>
        </p:nvSpPr>
        <p:spPr>
          <a:xfrm>
            <a:off x="715812" y="1046550"/>
            <a:ext cx="7571700" cy="5116858"/>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registration1.jsp</a:t>
            </a:r>
          </a:p>
          <a:p>
            <a:pPr marL="285750" indent="-285750" defTabSz="457200">
              <a:spcBef>
                <a:spcPct val="20000"/>
              </a:spcBef>
              <a:spcAft>
                <a:spcPts val="600"/>
              </a:spcAft>
              <a:buClr>
                <a:srgbClr val="30ACEC">
                  <a:lumMod val="75000"/>
                </a:srgbClr>
              </a:buClr>
              <a:buSzPct val="145000"/>
              <a:buFont typeface="Arial"/>
              <a:buChar char="•"/>
            </a:pPr>
            <a:r>
              <a:rPr lang="en-IN" sz="1400" kern="1200" dirty="0">
                <a:solidFill>
                  <a:prstClr val="black"/>
                </a:solidFill>
                <a:latin typeface="Corbel" panose="020B0503020204020204"/>
              </a:rPr>
              <a:t>Any customer who wants to avail online </a:t>
            </a:r>
            <a:r>
              <a:rPr lang="en-IN" sz="1400" kern="1200" dirty="0" err="1">
                <a:solidFill>
                  <a:prstClr val="black"/>
                </a:solidFill>
                <a:latin typeface="Corbel" panose="020B0503020204020204"/>
              </a:rPr>
              <a:t>netbanking</a:t>
            </a:r>
            <a:r>
              <a:rPr lang="en-IN" sz="1400" kern="1200" dirty="0">
                <a:solidFill>
                  <a:prstClr val="black"/>
                </a:solidFill>
                <a:latin typeface="Corbel" panose="020B0503020204020204"/>
              </a:rPr>
              <a:t> facility must enrol themselves from the admin</a:t>
            </a:r>
          </a:p>
          <a:p>
            <a:pPr marL="285750" indent="-285750" defTabSz="457200">
              <a:spcBef>
                <a:spcPct val="20000"/>
              </a:spcBef>
              <a:spcAft>
                <a:spcPts val="600"/>
              </a:spcAft>
              <a:buClr>
                <a:srgbClr val="30ACEC">
                  <a:lumMod val="75000"/>
                </a:srgbClr>
              </a:buClr>
              <a:buSzPct val="145000"/>
              <a:buFont typeface="Arial"/>
              <a:buChar char="•"/>
            </a:pPr>
            <a:r>
              <a:rPr lang="en-IN" sz="1400" kern="1200" dirty="0">
                <a:solidFill>
                  <a:prstClr val="black"/>
                </a:solidFill>
                <a:latin typeface="Corbel" panose="020B0503020204020204"/>
              </a:rPr>
              <a:t>The admin will first assign a account number and hit on Submit.</a:t>
            </a:r>
          </a:p>
          <a:p>
            <a:pPr marL="285750" indent="-285750" defTabSz="457200">
              <a:spcBef>
                <a:spcPct val="20000"/>
              </a:spcBef>
              <a:spcAft>
                <a:spcPts val="600"/>
              </a:spcAft>
              <a:buClr>
                <a:srgbClr val="30ACEC">
                  <a:lumMod val="75000"/>
                </a:srgbClr>
              </a:buClr>
              <a:buSzPct val="145000"/>
              <a:buFont typeface="Arial"/>
              <a:buChar char="•"/>
            </a:pPr>
            <a:r>
              <a:rPr lang="en-IN" sz="1400" kern="1200" dirty="0">
                <a:solidFill>
                  <a:prstClr val="black"/>
                </a:solidFill>
                <a:latin typeface="Corbel" panose="020B0503020204020204"/>
              </a:rPr>
              <a:t>The customers would be asked to fill out the form consisting of customer’s personal details which would be stored with the bank. The user would choose a security picture to ensure an extra layer of security.</a:t>
            </a:r>
          </a:p>
          <a:p>
            <a:pPr marL="285750" indent="-285750" defTabSz="457200">
              <a:spcBef>
                <a:spcPct val="20000"/>
              </a:spcBef>
              <a:spcAft>
                <a:spcPts val="600"/>
              </a:spcAft>
              <a:buClr>
                <a:srgbClr val="30ACEC">
                  <a:lumMod val="75000"/>
                </a:srgbClr>
              </a:buClr>
              <a:buSzPct val="145000"/>
              <a:buFont typeface="Arial"/>
              <a:buChar char="•"/>
            </a:pPr>
            <a:r>
              <a:rPr lang="en-IN" sz="1400" kern="1200" dirty="0">
                <a:solidFill>
                  <a:prstClr val="black"/>
                </a:solidFill>
                <a:latin typeface="Corbel" panose="020B0503020204020204"/>
              </a:rPr>
              <a:t>As soon as the user account has been created for online </a:t>
            </a:r>
            <a:r>
              <a:rPr lang="en-IN" sz="1400" kern="1200" dirty="0" err="1">
                <a:solidFill>
                  <a:prstClr val="black"/>
                </a:solidFill>
                <a:latin typeface="Corbel" panose="020B0503020204020204"/>
              </a:rPr>
              <a:t>netbanking</a:t>
            </a:r>
            <a:r>
              <a:rPr lang="en-IN" sz="1400" kern="1200" dirty="0">
                <a:solidFill>
                  <a:prstClr val="black"/>
                </a:solidFill>
                <a:latin typeface="Corbel" panose="020B0503020204020204"/>
              </a:rPr>
              <a:t>, the admin would explicitly add initial fund to each account by the following steps:</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rPr>
              <a:t>Open </a:t>
            </a:r>
            <a:r>
              <a:rPr lang="en-US" sz="1400" kern="1200" dirty="0" err="1">
                <a:solidFill>
                  <a:prstClr val="black"/>
                </a:solidFill>
                <a:latin typeface="Corbel" panose="020B0503020204020204"/>
              </a:rPr>
              <a:t>mySQL</a:t>
            </a:r>
            <a:r>
              <a:rPr lang="en-US" sz="1400" kern="1200" dirty="0">
                <a:solidFill>
                  <a:prstClr val="black"/>
                </a:solidFill>
                <a:latin typeface="Corbel" panose="020B0503020204020204"/>
              </a:rPr>
              <a:t> command line.</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rPr>
              <a:t>Provide password: </a:t>
            </a:r>
            <a:r>
              <a:rPr lang="en-US" sz="1400" b="1" kern="1200" dirty="0">
                <a:solidFill>
                  <a:prstClr val="black"/>
                </a:solidFill>
                <a:latin typeface="Corbel" panose="020B0503020204020204"/>
              </a:rPr>
              <a:t>trisha97</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rPr>
              <a:t>Change directory</a:t>
            </a:r>
            <a:r>
              <a:rPr lang="en-US" sz="1400" kern="1200" dirty="0">
                <a:solidFill>
                  <a:prstClr val="black"/>
                </a:solidFill>
                <a:latin typeface="Corbel" panose="020B0503020204020204"/>
                <a:sym typeface="Wingdings" panose="05000000000000000000" pitchFamily="2" charset="2"/>
              </a:rPr>
              <a:t>  </a:t>
            </a:r>
            <a:r>
              <a:rPr lang="en-US" sz="1400" b="1" kern="1200" dirty="0">
                <a:solidFill>
                  <a:prstClr val="black"/>
                </a:solidFill>
                <a:latin typeface="Corbel" panose="020B0503020204020204"/>
                <a:sym typeface="Wingdings" panose="05000000000000000000" pitchFamily="2" charset="2"/>
              </a:rPr>
              <a:t>use </a:t>
            </a:r>
            <a:r>
              <a:rPr lang="en-US" sz="1400" b="1" kern="1200" dirty="0" err="1">
                <a:solidFill>
                  <a:prstClr val="black"/>
                </a:solidFill>
                <a:latin typeface="Corbel" panose="020B0503020204020204"/>
                <a:sym typeface="Wingdings" panose="05000000000000000000" pitchFamily="2" charset="2"/>
              </a:rPr>
              <a:t>iitr</a:t>
            </a:r>
            <a:r>
              <a:rPr lang="en-US" sz="1400" kern="1200" dirty="0">
                <a:solidFill>
                  <a:prstClr val="black"/>
                </a:solidFill>
                <a:latin typeface="Corbel" panose="020B0503020204020204"/>
                <a:sym typeface="Wingdings" panose="05000000000000000000" pitchFamily="2" charset="2"/>
              </a:rPr>
              <a:t>;</a:t>
            </a:r>
          </a:p>
          <a:p>
            <a:pPr marL="342900" indent="-342900" defTabSz="457200">
              <a:spcBef>
                <a:spcPct val="20000"/>
              </a:spcBef>
              <a:spcAft>
                <a:spcPts val="600"/>
              </a:spcAft>
              <a:buClr>
                <a:srgbClr val="30ACEC">
                  <a:lumMod val="75000"/>
                </a:srgbClr>
              </a:buClr>
              <a:buSzPct val="145000"/>
              <a:buAutoNum type="alphaLcParenR"/>
            </a:pPr>
            <a:r>
              <a:rPr lang="en-US" sz="1400" kern="1200" dirty="0">
                <a:solidFill>
                  <a:prstClr val="black"/>
                </a:solidFill>
                <a:latin typeface="Corbel" panose="020B0503020204020204"/>
                <a:sym typeface="Wingdings" panose="05000000000000000000" pitchFamily="2" charset="2"/>
              </a:rPr>
              <a:t>Type Query: insert into account values(‘8583844401’,6000,0,1000);</a:t>
            </a:r>
          </a:p>
          <a:p>
            <a:pPr marL="285750" indent="-285750" defTabSz="457200">
              <a:spcBef>
                <a:spcPct val="20000"/>
              </a:spcBef>
              <a:spcAft>
                <a:spcPts val="600"/>
              </a:spcAft>
              <a:buClr>
                <a:srgbClr val="30ACEC">
                  <a:lumMod val="75000"/>
                </a:srgbClr>
              </a:buClr>
              <a:buSzPct val="145000"/>
              <a:buFont typeface="Arial"/>
              <a:buChar char="•"/>
            </a:pPr>
            <a:endParaRPr lang="en-IN" sz="1400" kern="1200" dirty="0">
              <a:solidFill>
                <a:prstClr val="black"/>
              </a:solidFill>
              <a:latin typeface="Corbel" panose="020B0503020204020204"/>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52</a:t>
            </a:fld>
            <a:endParaRPr dirty="0"/>
          </a:p>
        </p:txBody>
      </p:sp>
      <p:cxnSp>
        <p:nvCxnSpPr>
          <p:cNvPr id="3" name="Straight Arrow Connector 2">
            <a:extLst>
              <a:ext uri="{FF2B5EF4-FFF2-40B4-BE49-F238E27FC236}">
                <a16:creationId xmlns:a16="http://schemas.microsoft.com/office/drawing/2014/main" id="{DA40D321-2938-404D-B7C0-1A015F8524BC}"/>
              </a:ext>
            </a:extLst>
          </p:cNvPr>
          <p:cNvCxnSpPr>
            <a:cxnSpLocks/>
          </p:cNvCxnSpPr>
          <p:nvPr/>
        </p:nvCxnSpPr>
        <p:spPr>
          <a:xfrm flipH="1">
            <a:off x="3855427" y="4954465"/>
            <a:ext cx="523142" cy="44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BF8E8EC-6939-490E-AC67-71C13C1A534D}"/>
              </a:ext>
            </a:extLst>
          </p:cNvPr>
          <p:cNvCxnSpPr>
            <a:cxnSpLocks/>
          </p:cNvCxnSpPr>
          <p:nvPr/>
        </p:nvCxnSpPr>
        <p:spPr>
          <a:xfrm>
            <a:off x="5143499" y="4954465"/>
            <a:ext cx="0" cy="1121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EAA4399-98E3-4966-BF53-9E45D65912FD}"/>
              </a:ext>
            </a:extLst>
          </p:cNvPr>
          <p:cNvCxnSpPr>
            <a:cxnSpLocks/>
          </p:cNvCxnSpPr>
          <p:nvPr/>
        </p:nvCxnSpPr>
        <p:spPr>
          <a:xfrm>
            <a:off x="5488979" y="4926514"/>
            <a:ext cx="494182" cy="640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B872F7-4612-477E-8E52-FA96ACA13AE2}"/>
              </a:ext>
            </a:extLst>
          </p:cNvPr>
          <p:cNvCxnSpPr>
            <a:cxnSpLocks/>
          </p:cNvCxnSpPr>
          <p:nvPr/>
        </p:nvCxnSpPr>
        <p:spPr>
          <a:xfrm>
            <a:off x="5897821" y="4926514"/>
            <a:ext cx="1566848" cy="252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7F8624C-6F51-4389-B96A-2376DEF4A44E}"/>
              </a:ext>
            </a:extLst>
          </p:cNvPr>
          <p:cNvSpPr/>
          <p:nvPr/>
        </p:nvSpPr>
        <p:spPr>
          <a:xfrm>
            <a:off x="3077311" y="5460023"/>
            <a:ext cx="1679324" cy="518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Account number</a:t>
            </a:r>
          </a:p>
        </p:txBody>
      </p:sp>
      <p:sp>
        <p:nvSpPr>
          <p:cNvPr id="18" name="Oval 17">
            <a:extLst>
              <a:ext uri="{FF2B5EF4-FFF2-40B4-BE49-F238E27FC236}">
                <a16:creationId xmlns:a16="http://schemas.microsoft.com/office/drawing/2014/main" id="{03B20CFB-19D8-4DF9-A559-429A82DC6DBA}"/>
              </a:ext>
            </a:extLst>
          </p:cNvPr>
          <p:cNvSpPr/>
          <p:nvPr/>
        </p:nvSpPr>
        <p:spPr>
          <a:xfrm>
            <a:off x="4303837" y="6095267"/>
            <a:ext cx="1679324" cy="518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Savings Account</a:t>
            </a:r>
          </a:p>
        </p:txBody>
      </p:sp>
      <p:sp>
        <p:nvSpPr>
          <p:cNvPr id="19" name="Oval 18">
            <a:extLst>
              <a:ext uri="{FF2B5EF4-FFF2-40B4-BE49-F238E27FC236}">
                <a16:creationId xmlns:a16="http://schemas.microsoft.com/office/drawing/2014/main" id="{6321F02B-1D9B-4D85-9C64-E6E4CDCB51D8}"/>
              </a:ext>
            </a:extLst>
          </p:cNvPr>
          <p:cNvSpPr/>
          <p:nvPr/>
        </p:nvSpPr>
        <p:spPr>
          <a:xfrm>
            <a:off x="5488979" y="5566630"/>
            <a:ext cx="1679324" cy="518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Account</a:t>
            </a:r>
          </a:p>
        </p:txBody>
      </p:sp>
      <p:sp>
        <p:nvSpPr>
          <p:cNvPr id="24" name="Oval 23">
            <a:extLst>
              <a:ext uri="{FF2B5EF4-FFF2-40B4-BE49-F238E27FC236}">
                <a16:creationId xmlns:a16="http://schemas.microsoft.com/office/drawing/2014/main" id="{A9F0EF9C-D359-47CA-983C-984640C2975A}"/>
              </a:ext>
            </a:extLst>
          </p:cNvPr>
          <p:cNvSpPr/>
          <p:nvPr/>
        </p:nvSpPr>
        <p:spPr>
          <a:xfrm>
            <a:off x="7192336" y="5174273"/>
            <a:ext cx="1679324" cy="518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Minimum Amount</a:t>
            </a:r>
          </a:p>
        </p:txBody>
      </p:sp>
    </p:spTree>
    <p:extLst>
      <p:ext uri="{BB962C8B-B14F-4D97-AF65-F5344CB8AC3E}">
        <p14:creationId xmlns:p14="http://schemas.microsoft.com/office/powerpoint/2010/main" val="354383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Step1:</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ea typeface="+mn-ea"/>
                <a:cs typeface="+mn-cs"/>
              </a:rPr>
              <a:t>File name: registration1.jsp</a:t>
            </a: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53</a:t>
            </a:fld>
            <a:endParaRPr dirty="0"/>
          </a:p>
        </p:txBody>
      </p:sp>
      <p:pic>
        <p:nvPicPr>
          <p:cNvPr id="5" name="Content Placeholder 6">
            <a:extLst>
              <a:ext uri="{FF2B5EF4-FFF2-40B4-BE49-F238E27FC236}">
                <a16:creationId xmlns:a16="http://schemas.microsoft.com/office/drawing/2014/main" id="{D6D659ED-3B21-41F2-BD57-671DDC16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91" y="1705081"/>
            <a:ext cx="7640393" cy="4440476"/>
          </a:xfrm>
          <a:prstGeom prst="rect">
            <a:avLst/>
          </a:prstGeom>
        </p:spPr>
      </p:pic>
    </p:spTree>
    <p:extLst>
      <p:ext uri="{BB962C8B-B14F-4D97-AF65-F5344CB8AC3E}">
        <p14:creationId xmlns:p14="http://schemas.microsoft.com/office/powerpoint/2010/main" val="3215013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27889" y="712443"/>
            <a:ext cx="7571700" cy="465727"/>
          </a:xfrm>
          <a:prstGeom prst="rect">
            <a:avLst/>
          </a:prstGeom>
        </p:spPr>
        <p:txBody>
          <a:bodyPr spcFirstLastPara="1" wrap="square" lIns="91425" tIns="91425" rIns="91425" bIns="91425" anchor="t" anchorCtr="0">
            <a:noAutofit/>
          </a:bodyPr>
          <a:lstStyle/>
          <a:p>
            <a:pPr marL="0" indent="0" defTabSz="457200">
              <a:spcBef>
                <a:spcPct val="20000"/>
              </a:spcBef>
              <a:spcAft>
                <a:spcPts val="600"/>
              </a:spcAft>
              <a:buClr>
                <a:srgbClr val="30ACEC">
                  <a:lumMod val="75000"/>
                </a:srgbClr>
              </a:buClr>
              <a:buSzPct val="145000"/>
              <a:buNone/>
            </a:pPr>
            <a:r>
              <a:rPr lang="en-US" sz="1800" b="1" u="sng" kern="1200" dirty="0">
                <a:solidFill>
                  <a:prstClr val="black"/>
                </a:solidFill>
                <a:latin typeface="Corbel" panose="020B0503020204020204"/>
                <a:ea typeface="+mn-ea"/>
                <a:cs typeface="+mn-cs"/>
              </a:rPr>
              <a:t>Step2:</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name:registration2.jsp</a:t>
            </a: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54</a:t>
            </a:fld>
            <a:endParaRPr dirty="0"/>
          </a:p>
        </p:txBody>
      </p:sp>
      <p:pic>
        <p:nvPicPr>
          <p:cNvPr id="6" name="Picture 5">
            <a:extLst>
              <a:ext uri="{FF2B5EF4-FFF2-40B4-BE49-F238E27FC236}">
                <a16:creationId xmlns:a16="http://schemas.microsoft.com/office/drawing/2014/main" id="{C412D806-DFE6-43E7-84E6-98993E8CC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853" y="1819381"/>
            <a:ext cx="7455878" cy="4513754"/>
          </a:xfrm>
          <a:prstGeom prst="rect">
            <a:avLst/>
          </a:prstGeom>
        </p:spPr>
      </p:pic>
    </p:spTree>
    <p:extLst>
      <p:ext uri="{BB962C8B-B14F-4D97-AF65-F5344CB8AC3E}">
        <p14:creationId xmlns:p14="http://schemas.microsoft.com/office/powerpoint/2010/main" val="4072435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2. Update Passbook</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transfer_money.jsp</a:t>
            </a:r>
            <a:endParaRPr lang="en-US" sz="1400" kern="1200" dirty="0">
              <a:solidFill>
                <a:prstClr val="black"/>
              </a:solidFill>
              <a:latin typeface="Corbel" panose="020B0503020204020204"/>
            </a:endParaRPr>
          </a:p>
          <a:p>
            <a:pPr marL="285750" indent="-285750" defTabSz="457200">
              <a:spcBef>
                <a:spcPct val="20000"/>
              </a:spcBef>
              <a:spcAft>
                <a:spcPts val="600"/>
              </a:spcAft>
              <a:buClr>
                <a:srgbClr val="30ACEC">
                  <a:lumMod val="75000"/>
                </a:srgbClr>
              </a:buClr>
              <a:buSzPct val="145000"/>
              <a:buFont typeface="Arial"/>
              <a:buChar char="•"/>
            </a:pPr>
            <a:r>
              <a:rPr lang="en-US" sz="1400" dirty="0"/>
              <a:t>This page is responsible for updating money in user account after user deposits money offline into the bank.</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This page will show list of customers of the bank.</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Track down the customer who have deposited the amount offline and click on ‘Fund Transfer’</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The control lands to </a:t>
            </a:r>
            <a:r>
              <a:rPr lang="en-US" sz="1400" kern="1200" dirty="0" err="1">
                <a:solidFill>
                  <a:prstClr val="black"/>
                </a:solidFill>
                <a:latin typeface="Corbel" panose="020B0503020204020204"/>
              </a:rPr>
              <a:t>transfer_money_form.jsp</a:t>
            </a:r>
            <a:r>
              <a:rPr lang="en-US" sz="1400" kern="1200" dirty="0">
                <a:solidFill>
                  <a:prstClr val="black"/>
                </a:solidFill>
                <a:latin typeface="Corbel" panose="020B0503020204020204"/>
              </a:rPr>
              <a:t> and type in amount to be transferred.</a:t>
            </a: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55</a:t>
            </a:fld>
            <a:endParaRPr dirty="0"/>
          </a:p>
        </p:txBody>
      </p:sp>
      <p:pic>
        <p:nvPicPr>
          <p:cNvPr id="6" name="Content Placeholder 17">
            <a:extLst>
              <a:ext uri="{FF2B5EF4-FFF2-40B4-BE49-F238E27FC236}">
                <a16:creationId xmlns:a16="http://schemas.microsoft.com/office/drawing/2014/main" id="{1DA54FA4-2563-4CF5-A2BB-DFCC0EBCF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92" y="3212022"/>
            <a:ext cx="4302370" cy="2822240"/>
          </a:xfrm>
          <a:prstGeom prst="rect">
            <a:avLst/>
          </a:prstGeom>
        </p:spPr>
      </p:pic>
      <p:pic>
        <p:nvPicPr>
          <p:cNvPr id="7" name="Picture 6">
            <a:extLst>
              <a:ext uri="{FF2B5EF4-FFF2-40B4-BE49-F238E27FC236}">
                <a16:creationId xmlns:a16="http://schemas.microsoft.com/office/drawing/2014/main" id="{F5ED12DE-E319-4F15-AFB0-172E4031D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715" y="3212023"/>
            <a:ext cx="4302370" cy="2822240"/>
          </a:xfrm>
          <a:prstGeom prst="rect">
            <a:avLst/>
          </a:prstGeom>
        </p:spPr>
      </p:pic>
    </p:spTree>
    <p:extLst>
      <p:ext uri="{BB962C8B-B14F-4D97-AF65-F5344CB8AC3E}">
        <p14:creationId xmlns:p14="http://schemas.microsoft.com/office/powerpoint/2010/main" val="1918126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3. Unblock Customer</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unblock_customer_list.jsp</a:t>
            </a:r>
            <a:endParaRPr lang="en-US" sz="1400" kern="1200" dirty="0">
              <a:solidFill>
                <a:prstClr val="black"/>
              </a:solidFill>
              <a:latin typeface="Corbel" panose="020B0503020204020204"/>
            </a:endParaRPr>
          </a:p>
          <a:p>
            <a:pPr marL="285750" indent="-285750" defTabSz="457200">
              <a:spcBef>
                <a:spcPct val="20000"/>
              </a:spcBef>
              <a:spcAft>
                <a:spcPts val="600"/>
              </a:spcAft>
              <a:buClr>
                <a:srgbClr val="30ACEC">
                  <a:lumMod val="75000"/>
                </a:srgbClr>
              </a:buClr>
              <a:buSzPct val="145000"/>
              <a:buFont typeface="Arial"/>
              <a:buChar char="•"/>
            </a:pPr>
            <a:r>
              <a:rPr lang="en-US" sz="1400" dirty="0"/>
              <a:t>This page is responsible for unblocking the users those who have entered wrong credentials for 5 times.</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This page will show list of customers of the bank.</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Track down the customer who have been blocked</a:t>
            </a:r>
            <a:r>
              <a:rPr lang="en-US" sz="1400" kern="1200" dirty="0">
                <a:solidFill>
                  <a:prstClr val="black"/>
                </a:solidFill>
                <a:latin typeface="Corbel" panose="020B0503020204020204"/>
                <a:ea typeface="+mn-ea"/>
                <a:cs typeface="+mn-cs"/>
              </a:rPr>
              <a:t>.</a:t>
            </a:r>
            <a:endParaRPr lang="en-US" sz="1400" kern="1200" dirty="0">
              <a:solidFill>
                <a:prstClr val="black"/>
              </a:solidFill>
              <a:latin typeface="Corbel" panose="020B0503020204020204"/>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56</a:t>
            </a:fld>
            <a:endParaRPr dirty="0"/>
          </a:p>
        </p:txBody>
      </p:sp>
      <p:pic>
        <p:nvPicPr>
          <p:cNvPr id="3" name="Picture 2">
            <a:extLst>
              <a:ext uri="{FF2B5EF4-FFF2-40B4-BE49-F238E27FC236}">
                <a16:creationId xmlns:a16="http://schemas.microsoft.com/office/drawing/2014/main" id="{A7E807B9-0E32-4E75-B20D-3819830B7C4E}"/>
              </a:ext>
            </a:extLst>
          </p:cNvPr>
          <p:cNvPicPr>
            <a:picLocks noChangeAspect="1"/>
          </p:cNvPicPr>
          <p:nvPr/>
        </p:nvPicPr>
        <p:blipFill>
          <a:blip r:embed="rId3"/>
          <a:stretch>
            <a:fillRect/>
          </a:stretch>
        </p:blipFill>
        <p:spPr>
          <a:xfrm>
            <a:off x="334108" y="2982087"/>
            <a:ext cx="4158760" cy="2829363"/>
          </a:xfrm>
          <a:prstGeom prst="rect">
            <a:avLst/>
          </a:prstGeom>
        </p:spPr>
      </p:pic>
      <p:pic>
        <p:nvPicPr>
          <p:cNvPr id="5" name="Picture 4">
            <a:extLst>
              <a:ext uri="{FF2B5EF4-FFF2-40B4-BE49-F238E27FC236}">
                <a16:creationId xmlns:a16="http://schemas.microsoft.com/office/drawing/2014/main" id="{E70ACCB3-2388-4A13-A93C-3571B6880FBF}"/>
              </a:ext>
            </a:extLst>
          </p:cNvPr>
          <p:cNvPicPr>
            <a:picLocks noChangeAspect="1"/>
          </p:cNvPicPr>
          <p:nvPr/>
        </p:nvPicPr>
        <p:blipFill>
          <a:blip r:embed="rId4"/>
          <a:stretch>
            <a:fillRect/>
          </a:stretch>
        </p:blipFill>
        <p:spPr>
          <a:xfrm>
            <a:off x="4651132" y="2982086"/>
            <a:ext cx="4158760" cy="2829363"/>
          </a:xfrm>
          <a:prstGeom prst="rect">
            <a:avLst/>
          </a:prstGeom>
        </p:spPr>
      </p:pic>
    </p:spTree>
    <p:extLst>
      <p:ext uri="{BB962C8B-B14F-4D97-AF65-F5344CB8AC3E}">
        <p14:creationId xmlns:p14="http://schemas.microsoft.com/office/powerpoint/2010/main" val="4250208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15812" y="109650"/>
            <a:ext cx="7571700" cy="936900"/>
          </a:xfrm>
          <a:prstGeom prst="rect">
            <a:avLst/>
          </a:prstGeom>
        </p:spPr>
        <p:txBody>
          <a:bodyPr spcFirstLastPara="1" wrap="square" lIns="91425" tIns="91425" rIns="91425" bIns="91425" anchor="b" anchorCtr="0">
            <a:noAutofit/>
          </a:bodyPr>
          <a:lstStyle/>
          <a:p>
            <a:r>
              <a:rPr lang="en-IN" sz="2800" b="1" dirty="0"/>
              <a:t>4. Forgot Picture</a:t>
            </a:r>
            <a:endParaRPr sz="2800" b="1" dirty="0"/>
          </a:p>
        </p:txBody>
      </p:sp>
      <p:sp>
        <p:nvSpPr>
          <p:cNvPr id="111" name="Shape 111"/>
          <p:cNvSpPr txBox="1">
            <a:spLocks noGrp="1"/>
          </p:cNvSpPr>
          <p:nvPr>
            <p:ph type="body" idx="1"/>
          </p:nvPr>
        </p:nvSpPr>
        <p:spPr>
          <a:xfrm>
            <a:off x="715812" y="1046550"/>
            <a:ext cx="7571700" cy="4764900"/>
          </a:xfrm>
          <a:prstGeom prst="rect">
            <a:avLst/>
          </a:prstGeom>
        </p:spPr>
        <p:txBody>
          <a:bodyPr spcFirstLastPara="1" wrap="square" lIns="91425" tIns="91425" rIns="91425" bIns="91425" anchor="t" anchorCtr="0">
            <a:noAutofit/>
          </a:bodyPr>
          <a:lstStyle/>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File name: </a:t>
            </a:r>
            <a:r>
              <a:rPr lang="en-US" sz="1400" kern="1200" dirty="0" err="1">
                <a:solidFill>
                  <a:prstClr val="black"/>
                </a:solidFill>
                <a:latin typeface="Corbel" panose="020B0503020204020204"/>
              </a:rPr>
              <a:t>forgot_picture.jsp</a:t>
            </a:r>
            <a:endParaRPr lang="en-US" sz="1400" kern="1200" dirty="0">
              <a:solidFill>
                <a:prstClr val="black"/>
              </a:solidFill>
              <a:latin typeface="Corbel" panose="020B0503020204020204"/>
            </a:endParaRPr>
          </a:p>
          <a:p>
            <a:pPr marL="285750" indent="-285750" defTabSz="457200">
              <a:spcBef>
                <a:spcPct val="20000"/>
              </a:spcBef>
              <a:spcAft>
                <a:spcPts val="600"/>
              </a:spcAft>
              <a:buClr>
                <a:srgbClr val="30ACEC">
                  <a:lumMod val="75000"/>
                </a:srgbClr>
              </a:buClr>
              <a:buSzPct val="145000"/>
              <a:buFont typeface="Arial"/>
              <a:buChar char="•"/>
            </a:pPr>
            <a:r>
              <a:rPr lang="en-US" sz="1400" dirty="0"/>
              <a:t>This page is responsible for recovering the customers who have forgotten the security picture associated with the account.</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This page will show list of customers of the bank.</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Track down the customer who wants to change the picture.</a:t>
            </a:r>
          </a:p>
          <a:p>
            <a:pPr marL="285750" indent="-285750" defTabSz="457200">
              <a:spcBef>
                <a:spcPct val="20000"/>
              </a:spcBef>
              <a:spcAft>
                <a:spcPts val="600"/>
              </a:spcAft>
              <a:buClr>
                <a:srgbClr val="30ACEC">
                  <a:lumMod val="75000"/>
                </a:srgbClr>
              </a:buClr>
              <a:buSzPct val="145000"/>
              <a:buFont typeface="Arial"/>
              <a:buChar char="•"/>
            </a:pPr>
            <a:r>
              <a:rPr lang="en-US" sz="1400" kern="1200" dirty="0">
                <a:solidFill>
                  <a:prstClr val="black"/>
                </a:solidFill>
                <a:latin typeface="Corbel" panose="020B0503020204020204"/>
              </a:rPr>
              <a:t>The control lands to forgot_picture2.jsp and select a new security picture.</a:t>
            </a:r>
          </a:p>
          <a:p>
            <a:pPr marL="285750" indent="-285750" defTabSz="457200">
              <a:spcBef>
                <a:spcPct val="20000"/>
              </a:spcBef>
              <a:spcAft>
                <a:spcPts val="600"/>
              </a:spcAft>
              <a:buClr>
                <a:srgbClr val="30ACEC">
                  <a:lumMod val="75000"/>
                </a:srgbClr>
              </a:buClr>
              <a:buSzPct val="145000"/>
              <a:buFont typeface="Arial"/>
              <a:buChar char="•"/>
            </a:pPr>
            <a:endParaRPr lang="en-US" sz="1400" kern="1200" dirty="0">
              <a:solidFill>
                <a:prstClr val="black"/>
              </a:solidFill>
              <a:latin typeface="Corbel" panose="020B0503020204020204"/>
              <a:ea typeface="+mn-ea"/>
              <a:cs typeface="+mn-cs"/>
            </a:endParaRPr>
          </a:p>
        </p:txBody>
      </p:sp>
      <p:sp>
        <p:nvSpPr>
          <p:cNvPr id="112" name="Shape 112"/>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57</a:t>
            </a:fld>
            <a:endParaRPr dirty="0"/>
          </a:p>
        </p:txBody>
      </p:sp>
      <p:pic>
        <p:nvPicPr>
          <p:cNvPr id="8" name="Content Placeholder 6">
            <a:extLst>
              <a:ext uri="{FF2B5EF4-FFF2-40B4-BE49-F238E27FC236}">
                <a16:creationId xmlns:a16="http://schemas.microsoft.com/office/drawing/2014/main" id="{8FB28FBF-C51E-4073-85E5-C7BD2F759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69" y="3320218"/>
            <a:ext cx="4642216" cy="2868093"/>
          </a:xfrm>
          <a:prstGeom prst="rect">
            <a:avLst/>
          </a:prstGeom>
        </p:spPr>
      </p:pic>
      <p:pic>
        <p:nvPicPr>
          <p:cNvPr id="9" name="Picture 8">
            <a:extLst>
              <a:ext uri="{FF2B5EF4-FFF2-40B4-BE49-F238E27FC236}">
                <a16:creationId xmlns:a16="http://schemas.microsoft.com/office/drawing/2014/main" id="{3EFA93AC-80D3-474A-9900-7338703B6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0" y="3330171"/>
            <a:ext cx="4149969" cy="2848189"/>
          </a:xfrm>
          <a:prstGeom prst="rect">
            <a:avLst/>
          </a:prstGeom>
        </p:spPr>
      </p:pic>
    </p:spTree>
    <p:extLst>
      <p:ext uri="{BB962C8B-B14F-4D97-AF65-F5344CB8AC3E}">
        <p14:creationId xmlns:p14="http://schemas.microsoft.com/office/powerpoint/2010/main" val="236754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5">
            <a:extLst>
              <a:ext uri="{FF2B5EF4-FFF2-40B4-BE49-F238E27FC236}">
                <a16:creationId xmlns:a16="http://schemas.microsoft.com/office/drawing/2014/main" id="{3D934F38-2D8C-40AD-8EB3-613700D406BD}"/>
              </a:ext>
            </a:extLst>
          </p:cNvPr>
          <p:cNvSpPr txBox="1">
            <a:spLocks/>
          </p:cNvSpPr>
          <p:nvPr/>
        </p:nvSpPr>
        <p:spPr>
          <a:xfrm>
            <a:off x="2409092" y="1794252"/>
            <a:ext cx="5838092" cy="1951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9pPr>
          </a:lstStyle>
          <a:p>
            <a:r>
              <a:rPr lang="en-IN" sz="5400" b="1" dirty="0"/>
              <a:t>Future Scope</a:t>
            </a:r>
          </a:p>
        </p:txBody>
      </p:sp>
    </p:spTree>
    <p:extLst>
      <p:ext uri="{BB962C8B-B14F-4D97-AF65-F5344CB8AC3E}">
        <p14:creationId xmlns:p14="http://schemas.microsoft.com/office/powerpoint/2010/main" val="1600084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6" name="Rectangle 5">
            <a:extLst>
              <a:ext uri="{FF2B5EF4-FFF2-40B4-BE49-F238E27FC236}">
                <a16:creationId xmlns:a16="http://schemas.microsoft.com/office/drawing/2014/main" id="{845FCB77-E200-40C6-ADE7-ACC9B2A94BB9}"/>
              </a:ext>
            </a:extLst>
          </p:cNvPr>
          <p:cNvSpPr/>
          <p:nvPr/>
        </p:nvSpPr>
        <p:spPr>
          <a:xfrm>
            <a:off x="5474043" y="1075038"/>
            <a:ext cx="2582562" cy="46090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3" name="Shape 343"/>
          <p:cNvSpPr/>
          <p:nvPr/>
        </p:nvSpPr>
        <p:spPr>
          <a:xfrm>
            <a:off x="5385337" y="653113"/>
            <a:ext cx="2766776" cy="5551776"/>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 name="Shape 344"/>
          <p:cNvSpPr txBox="1">
            <a:spLocks noGrp="1"/>
          </p:cNvSpPr>
          <p:nvPr>
            <p:ph type="body" idx="4294967295"/>
          </p:nvPr>
        </p:nvSpPr>
        <p:spPr>
          <a:xfrm>
            <a:off x="457201" y="894851"/>
            <a:ext cx="4101900" cy="4698600"/>
          </a:xfrm>
          <a:prstGeom prst="rect">
            <a:avLst/>
          </a:prstGeom>
        </p:spPr>
        <p:txBody>
          <a:bodyPr spcFirstLastPara="1" wrap="square" lIns="91425" tIns="91425" rIns="91425" bIns="91425" anchor="b" anchorCtr="0">
            <a:noAutofit/>
          </a:bodyPr>
          <a:lstStyle/>
          <a:p>
            <a:pPr marL="0" indent="0">
              <a:buNone/>
            </a:pPr>
            <a:r>
              <a:rPr lang="en" b="1" dirty="0">
                <a:solidFill>
                  <a:srgbClr val="0091EA"/>
                </a:solidFill>
                <a:highlight>
                  <a:srgbClr val="ECEFF1"/>
                </a:highlight>
                <a:latin typeface="Roboto Slab"/>
                <a:ea typeface="Roboto Slab"/>
                <a:cs typeface="Roboto Slab"/>
                <a:sym typeface="Roboto Slab"/>
              </a:rPr>
              <a:t>Android </a:t>
            </a:r>
            <a:r>
              <a:rPr lang="en-IN" b="1" dirty="0">
                <a:solidFill>
                  <a:srgbClr val="0091EA"/>
                </a:solidFill>
                <a:highlight>
                  <a:srgbClr val="ECEFF1"/>
                </a:highlight>
                <a:latin typeface="Roboto Slab"/>
                <a:ea typeface="Roboto Slab"/>
                <a:cs typeface="Roboto Slab"/>
                <a:sym typeface="Roboto Slab"/>
              </a:rPr>
              <a:t>App</a:t>
            </a:r>
            <a:endParaRPr b="1" dirty="0">
              <a:solidFill>
                <a:srgbClr val="0091EA"/>
              </a:solidFill>
              <a:highlight>
                <a:srgbClr val="ECEFF1"/>
              </a:highlight>
              <a:latin typeface="Roboto Slab"/>
              <a:ea typeface="Roboto Slab"/>
              <a:cs typeface="Roboto Slab"/>
              <a:sym typeface="Roboto Slab"/>
            </a:endParaRPr>
          </a:p>
          <a:p>
            <a:pPr marL="0" indent="0">
              <a:buNone/>
            </a:pPr>
            <a:r>
              <a:rPr lang="en-IN" sz="2400" dirty="0">
                <a:highlight>
                  <a:srgbClr val="ECEFF1"/>
                </a:highlight>
              </a:rPr>
              <a:t>In the future, we can make an android app of this website for better mobility and accessibility. Android apps add an uniform and interactive interface to the web interface.</a:t>
            </a:r>
            <a:endParaRPr sz="2400" dirty="0">
              <a:highlight>
                <a:srgbClr val="ECEFF1"/>
              </a:highlight>
            </a:endParaRPr>
          </a:p>
        </p:txBody>
      </p:sp>
      <p:sp>
        <p:nvSpPr>
          <p:cNvPr id="346" name="Shape 346"/>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687C76-93EF-4D72-9D6E-DA6415349267}"/>
              </a:ext>
            </a:extLst>
          </p:cNvPr>
          <p:cNvSpPr>
            <a:spLocks noGrp="1"/>
          </p:cNvSpPr>
          <p:nvPr>
            <p:ph type="body" idx="1"/>
          </p:nvPr>
        </p:nvSpPr>
        <p:spPr>
          <a:xfrm>
            <a:off x="654252" y="756138"/>
            <a:ext cx="7478632" cy="5398523"/>
          </a:xfrm>
        </p:spPr>
        <p:txBody>
          <a:bodyPr/>
          <a:lstStyle/>
          <a:p>
            <a:pPr marL="63499" indent="0">
              <a:buNone/>
            </a:pPr>
            <a:endParaRPr lang="en-US" dirty="0"/>
          </a:p>
        </p:txBody>
      </p:sp>
      <p:sp>
        <p:nvSpPr>
          <p:cNvPr id="5" name="Slide Number Placeholder 4">
            <a:extLst>
              <a:ext uri="{FF2B5EF4-FFF2-40B4-BE49-F238E27FC236}">
                <a16:creationId xmlns:a16="http://schemas.microsoft.com/office/drawing/2014/main" id="{D04A79FE-8D2A-4E5A-81CC-E92153EC5C53}"/>
              </a:ext>
            </a:extLst>
          </p:cNvPr>
          <p:cNvSpPr>
            <a:spLocks noGrp="1"/>
          </p:cNvSpPr>
          <p:nvPr>
            <p:ph type="sldNum" idx="12"/>
          </p:nvPr>
        </p:nvSpPr>
        <p:spPr/>
        <p:txBody>
          <a:bodyPr/>
          <a:lstStyle/>
          <a:p>
            <a:fld id="{00000000-1234-1234-1234-123412341234}" type="slidenum">
              <a:rPr lang="en" smtClean="0"/>
              <a:pPr/>
              <a:t>6</a:t>
            </a:fld>
            <a:endParaRPr lang="en"/>
          </a:p>
        </p:txBody>
      </p:sp>
      <p:pic>
        <p:nvPicPr>
          <p:cNvPr id="6" name="Picture 5">
            <a:extLst>
              <a:ext uri="{FF2B5EF4-FFF2-40B4-BE49-F238E27FC236}">
                <a16:creationId xmlns:a16="http://schemas.microsoft.com/office/drawing/2014/main" id="{7ED8D32E-254A-46D0-A766-B57A00DDB475}"/>
              </a:ext>
            </a:extLst>
          </p:cNvPr>
          <p:cNvPicPr>
            <a:picLocks noChangeAspect="1"/>
          </p:cNvPicPr>
          <p:nvPr/>
        </p:nvPicPr>
        <p:blipFill>
          <a:blip r:embed="rId2"/>
          <a:stretch>
            <a:fillRect/>
          </a:stretch>
        </p:blipFill>
        <p:spPr>
          <a:xfrm>
            <a:off x="538168" y="756138"/>
            <a:ext cx="7951580" cy="5143500"/>
          </a:xfrm>
          <a:prstGeom prst="rect">
            <a:avLst/>
          </a:prstGeom>
        </p:spPr>
      </p:pic>
    </p:spTree>
    <p:extLst>
      <p:ext uri="{BB962C8B-B14F-4D97-AF65-F5344CB8AC3E}">
        <p14:creationId xmlns:p14="http://schemas.microsoft.com/office/powerpoint/2010/main" val="2598312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7" name="Shape 217"/>
          <p:cNvSpPr txBox="1">
            <a:spLocks noGrp="1"/>
          </p:cNvSpPr>
          <p:nvPr>
            <p:ph type="sldNum" idx="12"/>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60</a:t>
            </a:fld>
            <a:endParaRPr/>
          </a:p>
        </p:txBody>
      </p:sp>
      <p:sp>
        <p:nvSpPr>
          <p:cNvPr id="5" name="Shape 375">
            <a:extLst>
              <a:ext uri="{FF2B5EF4-FFF2-40B4-BE49-F238E27FC236}">
                <a16:creationId xmlns:a16="http://schemas.microsoft.com/office/drawing/2014/main" id="{F1D47EEA-F2FC-42B0-A56D-259E90FB4EC4}"/>
              </a:ext>
            </a:extLst>
          </p:cNvPr>
          <p:cNvSpPr txBox="1">
            <a:spLocks/>
          </p:cNvSpPr>
          <p:nvPr/>
        </p:nvSpPr>
        <p:spPr>
          <a:xfrm>
            <a:off x="1991396" y="2300488"/>
            <a:ext cx="5161208" cy="2257023"/>
          </a:xfrm>
          <a:prstGeom prst="rect">
            <a:avLst/>
          </a:prstGeom>
          <a:noFill/>
          <a:ln>
            <a:noFill/>
          </a:ln>
        </p:spPr>
        <p:txBody>
          <a:bodyPr spcFirstLastPara="1" wrap="square" lIns="91425" tIns="91425" rIns="91425" bIns="91425" numCol="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9pPr>
          </a:lstStyle>
          <a:p>
            <a:pPr algn="ctr"/>
            <a:r>
              <a:rPr lang="en-IN" sz="9600" b="1" dirty="0"/>
              <a:t>Thanks!</a:t>
            </a:r>
          </a:p>
        </p:txBody>
      </p:sp>
    </p:spTree>
    <p:extLst>
      <p:ext uri="{BB962C8B-B14F-4D97-AF65-F5344CB8AC3E}">
        <p14:creationId xmlns:p14="http://schemas.microsoft.com/office/powerpoint/2010/main" val="4062530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687C76-93EF-4D72-9D6E-DA6415349267}"/>
              </a:ext>
            </a:extLst>
          </p:cNvPr>
          <p:cNvSpPr>
            <a:spLocks noGrp="1"/>
          </p:cNvSpPr>
          <p:nvPr>
            <p:ph type="body" idx="1"/>
          </p:nvPr>
        </p:nvSpPr>
        <p:spPr>
          <a:xfrm>
            <a:off x="654252" y="756138"/>
            <a:ext cx="7478632" cy="5398523"/>
          </a:xfrm>
        </p:spPr>
        <p:txBody>
          <a:bodyPr/>
          <a:lstStyle/>
          <a:p>
            <a:pPr marL="63499" indent="0">
              <a:buNone/>
            </a:pPr>
            <a:endParaRPr lang="en-US" dirty="0"/>
          </a:p>
        </p:txBody>
      </p:sp>
      <p:sp>
        <p:nvSpPr>
          <p:cNvPr id="5" name="Slide Number Placeholder 4">
            <a:extLst>
              <a:ext uri="{FF2B5EF4-FFF2-40B4-BE49-F238E27FC236}">
                <a16:creationId xmlns:a16="http://schemas.microsoft.com/office/drawing/2014/main" id="{D04A79FE-8D2A-4E5A-81CC-E92153EC5C53}"/>
              </a:ext>
            </a:extLst>
          </p:cNvPr>
          <p:cNvSpPr>
            <a:spLocks noGrp="1"/>
          </p:cNvSpPr>
          <p:nvPr>
            <p:ph type="sldNum" idx="12"/>
          </p:nvPr>
        </p:nvSpPr>
        <p:spPr/>
        <p:txBody>
          <a:bodyPr/>
          <a:lstStyle/>
          <a:p>
            <a:fld id="{00000000-1234-1234-1234-123412341234}" type="slidenum">
              <a:rPr lang="en" smtClean="0"/>
              <a:pPr/>
              <a:t>7</a:t>
            </a:fld>
            <a:endParaRPr lang="en"/>
          </a:p>
        </p:txBody>
      </p:sp>
      <p:pic>
        <p:nvPicPr>
          <p:cNvPr id="4" name="Picture 3">
            <a:extLst>
              <a:ext uri="{FF2B5EF4-FFF2-40B4-BE49-F238E27FC236}">
                <a16:creationId xmlns:a16="http://schemas.microsoft.com/office/drawing/2014/main" id="{582205BD-121B-4BA4-B277-D08D6FB3D4D5}"/>
              </a:ext>
            </a:extLst>
          </p:cNvPr>
          <p:cNvPicPr>
            <a:picLocks noChangeAspect="1"/>
          </p:cNvPicPr>
          <p:nvPr/>
        </p:nvPicPr>
        <p:blipFill>
          <a:blip r:embed="rId2"/>
          <a:stretch>
            <a:fillRect/>
          </a:stretch>
        </p:blipFill>
        <p:spPr>
          <a:xfrm>
            <a:off x="654252" y="756138"/>
            <a:ext cx="7478632" cy="5398522"/>
          </a:xfrm>
          <a:prstGeom prst="rect">
            <a:avLst/>
          </a:prstGeom>
        </p:spPr>
      </p:pic>
    </p:spTree>
    <p:extLst>
      <p:ext uri="{BB962C8B-B14F-4D97-AF65-F5344CB8AC3E}">
        <p14:creationId xmlns:p14="http://schemas.microsoft.com/office/powerpoint/2010/main" val="128819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CAEE-36D1-4F53-873B-505B50C3BCFF}"/>
              </a:ext>
            </a:extLst>
          </p:cNvPr>
          <p:cNvSpPr>
            <a:spLocks noGrp="1"/>
          </p:cNvSpPr>
          <p:nvPr>
            <p:ph type="title"/>
          </p:nvPr>
        </p:nvSpPr>
        <p:spPr/>
        <p:txBody>
          <a:bodyPr/>
          <a:lstStyle/>
          <a:p>
            <a:r>
              <a:rPr lang="en-US" sz="3200" b="1" dirty="0"/>
              <a:t>Project Structure</a:t>
            </a:r>
          </a:p>
        </p:txBody>
      </p:sp>
      <p:sp>
        <p:nvSpPr>
          <p:cNvPr id="3" name="Text Placeholder 2">
            <a:extLst>
              <a:ext uri="{FF2B5EF4-FFF2-40B4-BE49-F238E27FC236}">
                <a16:creationId xmlns:a16="http://schemas.microsoft.com/office/drawing/2014/main" id="{5370CA75-BCC4-4934-8CED-93C97413E530}"/>
              </a:ext>
            </a:extLst>
          </p:cNvPr>
          <p:cNvSpPr>
            <a:spLocks noGrp="1"/>
          </p:cNvSpPr>
          <p:nvPr>
            <p:ph type="body" idx="1"/>
          </p:nvPr>
        </p:nvSpPr>
        <p:spPr>
          <a:xfrm>
            <a:off x="786136" y="1600200"/>
            <a:ext cx="7571699" cy="4967700"/>
          </a:xfrm>
        </p:spPr>
        <p:txBody>
          <a:bodyPr/>
          <a:lstStyle/>
          <a:p>
            <a:r>
              <a:rPr lang="en-US" dirty="0"/>
              <a:t>This project is developed using MVC (Model View Controller) using J2EE (Java Enterprise Edition) Framework. </a:t>
            </a:r>
          </a:p>
          <a:p>
            <a:r>
              <a:rPr lang="en-US" dirty="0"/>
              <a:t>The project file is so divided into 5 portions:</a:t>
            </a:r>
          </a:p>
          <a:p>
            <a:pPr marL="63499" indent="0">
              <a:buNone/>
            </a:pPr>
            <a:endParaRPr lang="en-US" dirty="0"/>
          </a:p>
        </p:txBody>
      </p:sp>
      <p:sp>
        <p:nvSpPr>
          <p:cNvPr id="5" name="Slide Number Placeholder 4">
            <a:extLst>
              <a:ext uri="{FF2B5EF4-FFF2-40B4-BE49-F238E27FC236}">
                <a16:creationId xmlns:a16="http://schemas.microsoft.com/office/drawing/2014/main" id="{FF2DFCC3-BAC4-46A3-88A4-33EB2467AC26}"/>
              </a:ext>
            </a:extLst>
          </p:cNvPr>
          <p:cNvSpPr>
            <a:spLocks noGrp="1"/>
          </p:cNvSpPr>
          <p:nvPr>
            <p:ph type="sldNum" idx="12"/>
          </p:nvPr>
        </p:nvSpPr>
        <p:spPr/>
        <p:txBody>
          <a:bodyPr/>
          <a:lstStyle/>
          <a:p>
            <a:fld id="{00000000-1234-1234-1234-123412341234}" type="slidenum">
              <a:rPr lang="en" smtClean="0"/>
              <a:pPr/>
              <a:t>8</a:t>
            </a:fld>
            <a:endParaRPr lang="en"/>
          </a:p>
        </p:txBody>
      </p:sp>
    </p:spTree>
    <p:extLst>
      <p:ext uri="{BB962C8B-B14F-4D97-AF65-F5344CB8AC3E}">
        <p14:creationId xmlns:p14="http://schemas.microsoft.com/office/powerpoint/2010/main" val="231173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1033687" y="691188"/>
            <a:ext cx="6523630" cy="493813"/>
          </a:xfrm>
          <a:prstGeom prst="rect">
            <a:avLst/>
          </a:prstGeom>
        </p:spPr>
        <p:txBody>
          <a:bodyPr spcFirstLastPara="1" wrap="square" lIns="91425" tIns="91425" rIns="91425" bIns="91425" anchor="ctr" anchorCtr="0">
            <a:noAutofit/>
          </a:bodyPr>
          <a:lstStyle/>
          <a:p>
            <a:pPr marL="577849" lvl="0" indent="-514350">
              <a:spcBef>
                <a:spcPts val="600"/>
              </a:spcBef>
              <a:buClr>
                <a:srgbClr val="CFD8DC"/>
              </a:buClr>
              <a:buSzPts val="2600"/>
              <a:buFont typeface="Source Sans Pro"/>
              <a:buAutoNum type="arabicPeriod"/>
            </a:pPr>
            <a:r>
              <a:rPr lang="en-US" sz="1800" u="sng" dirty="0">
                <a:solidFill>
                  <a:srgbClr val="263238"/>
                </a:solidFill>
                <a:latin typeface="Source Sans Pro"/>
                <a:sym typeface="Source Sans Pro"/>
              </a:rPr>
              <a:t>Controller</a:t>
            </a:r>
            <a:r>
              <a:rPr lang="en-US" sz="1800" b="0" dirty="0">
                <a:solidFill>
                  <a:srgbClr val="263238"/>
                </a:solidFill>
                <a:latin typeface="Source Sans Pro"/>
                <a:sym typeface="Source Sans Pro"/>
              </a:rPr>
              <a:t>: This package contains the servlet   files. This files can be found under Safe Banking-&gt;Java Resources-&gt;</a:t>
            </a:r>
            <a:r>
              <a:rPr lang="en-US" sz="1800" b="0" dirty="0" err="1">
                <a:solidFill>
                  <a:srgbClr val="263238"/>
                </a:solidFill>
                <a:latin typeface="Source Sans Pro"/>
                <a:sym typeface="Source Sans Pro"/>
              </a:rPr>
              <a:t>src</a:t>
            </a:r>
            <a:r>
              <a:rPr lang="en-US" sz="1800" b="0" dirty="0">
                <a:solidFill>
                  <a:srgbClr val="263238"/>
                </a:solidFill>
                <a:latin typeface="Source Sans Pro"/>
                <a:sym typeface="Source Sans Pro"/>
              </a:rPr>
              <a:t>-&gt;</a:t>
            </a:r>
            <a:r>
              <a:rPr lang="en-US" sz="1800" b="0" dirty="0" err="1">
                <a:solidFill>
                  <a:srgbClr val="263238"/>
                </a:solidFill>
                <a:latin typeface="Source Sans Pro"/>
                <a:sym typeface="Source Sans Pro"/>
              </a:rPr>
              <a:t>com..controller</a:t>
            </a:r>
            <a:r>
              <a:rPr lang="en-US" sz="1800" b="0" dirty="0">
                <a:solidFill>
                  <a:srgbClr val="263238"/>
                </a:solidFill>
                <a:latin typeface="Source Sans Pro"/>
                <a:sym typeface="Source Sans Pro"/>
              </a:rPr>
              <a:t>.</a:t>
            </a:r>
          </a:p>
        </p:txBody>
      </p:sp>
      <p:sp>
        <p:nvSpPr>
          <p:cNvPr id="99" name="Shape 99"/>
          <p:cNvSpPr txBox="1">
            <a:spLocks noGrp="1"/>
          </p:cNvSpPr>
          <p:nvPr>
            <p:ph type="sldNum" idx="4294967295"/>
          </p:nvPr>
        </p:nvSpPr>
        <p:spPr>
          <a:xfrm>
            <a:off x="8404385" y="6333135"/>
            <a:ext cx="548700" cy="525000"/>
          </a:xfrm>
          <a:prstGeom prst="rect">
            <a:avLst/>
          </a:prstGeom>
        </p:spPr>
        <p:txBody>
          <a:bodyPr spcFirstLastPara="1" wrap="square" lIns="91425" tIns="91425" rIns="91425" bIns="91425" anchor="t" anchorCtr="0">
            <a:noAutofit/>
          </a:bodyPr>
          <a:lstStyle/>
          <a:p>
            <a:fld id="{00000000-1234-1234-1234-123412341234}" type="slidenum">
              <a:rPr lang="en"/>
              <a:pPr/>
              <a:t>9</a:t>
            </a:fld>
            <a:endParaRPr/>
          </a:p>
        </p:txBody>
      </p:sp>
      <p:pic>
        <p:nvPicPr>
          <p:cNvPr id="3" name="Picture 2">
            <a:extLst>
              <a:ext uri="{FF2B5EF4-FFF2-40B4-BE49-F238E27FC236}">
                <a16:creationId xmlns:a16="http://schemas.microsoft.com/office/drawing/2014/main" id="{0603FF59-3CDB-424E-81DD-B57116ACF64A}"/>
              </a:ext>
            </a:extLst>
          </p:cNvPr>
          <p:cNvPicPr>
            <a:picLocks noChangeAspect="1"/>
          </p:cNvPicPr>
          <p:nvPr/>
        </p:nvPicPr>
        <p:blipFill>
          <a:blip r:embed="rId3"/>
          <a:stretch>
            <a:fillRect/>
          </a:stretch>
        </p:blipFill>
        <p:spPr>
          <a:xfrm>
            <a:off x="190915" y="1463095"/>
            <a:ext cx="8657850" cy="4870040"/>
          </a:xfrm>
          <a:prstGeom prst="rect">
            <a:avLst/>
          </a:prstGeom>
        </p:spPr>
      </p:pic>
    </p:spTree>
  </p:cSld>
  <p:clrMapOvr>
    <a:masterClrMapping/>
  </p:clrMapOvr>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TotalTime>
  <Words>2184</Words>
  <Application>Microsoft Office PowerPoint</Application>
  <PresentationFormat>On-screen Show (4:3)</PresentationFormat>
  <Paragraphs>268</Paragraphs>
  <Slides>60</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Roboto Slab</vt:lpstr>
      <vt:lpstr>Source Sans Pro</vt:lpstr>
      <vt:lpstr>Arial</vt:lpstr>
      <vt:lpstr>Calibri</vt:lpstr>
      <vt:lpstr>Times New Roman</vt:lpstr>
      <vt:lpstr>Corbel</vt:lpstr>
      <vt:lpstr>Wingdings</vt:lpstr>
      <vt:lpstr>Cordelia template</vt:lpstr>
      <vt:lpstr>SAFE BANKING</vt:lpstr>
      <vt:lpstr>PowerPoint Presentation</vt:lpstr>
      <vt:lpstr>The Abstract</vt:lpstr>
      <vt:lpstr>Software Required</vt:lpstr>
      <vt:lpstr>Project Import</vt:lpstr>
      <vt:lpstr>PowerPoint Presentation</vt:lpstr>
      <vt:lpstr>PowerPoint Presentation</vt:lpstr>
      <vt:lpstr>Project Structure</vt:lpstr>
      <vt:lpstr>Controller: This package contains the servlet   files. This files can be found under Safe Banking-&gt;Java Resources-&gt;src-&gt;com..controller.</vt:lpstr>
      <vt:lpstr>PowerPoint Presentation</vt:lpstr>
      <vt:lpstr>PowerPoint Presentation</vt:lpstr>
      <vt:lpstr>PowerPoint Presentation</vt:lpstr>
      <vt:lpstr>PowerPoint Presentation</vt:lpstr>
      <vt:lpstr>How to run the project: (Admin Login)</vt:lpstr>
      <vt:lpstr>How to run the project: (Customer Login)</vt:lpstr>
      <vt:lpstr>PowerPoint Presentation</vt:lpstr>
      <vt:lpstr>Login</vt:lpstr>
      <vt:lpstr>Customer Database</vt:lpstr>
      <vt:lpstr>Login Validation</vt:lpstr>
      <vt:lpstr>Login Successful</vt:lpstr>
      <vt:lpstr>Menu</vt:lpstr>
      <vt:lpstr>1. My Account &amp; Profile</vt:lpstr>
      <vt:lpstr>1.1. Account Summary</vt:lpstr>
      <vt:lpstr>1.2. Change Password</vt:lpstr>
      <vt:lpstr>a) Generate One Time Password (OTP)</vt:lpstr>
      <vt:lpstr>PowerPoint Presentation</vt:lpstr>
      <vt:lpstr>PowerPoint Presentation</vt:lpstr>
      <vt:lpstr>PowerPoint Presentation</vt:lpstr>
      <vt:lpstr>PowerPoint Presentation</vt:lpstr>
      <vt:lpstr>b) Visit Branch</vt:lpstr>
      <vt:lpstr>1.3. Profile</vt:lpstr>
      <vt:lpstr>1.4. Change Picture</vt:lpstr>
      <vt:lpstr>2. Payment/Transfer</vt:lpstr>
      <vt:lpstr>2.1. Add Beneficiary</vt:lpstr>
      <vt:lpstr>2.2. Approve Beneficiary</vt:lpstr>
      <vt:lpstr>PowerPoint Presentation</vt:lpstr>
      <vt:lpstr>PowerPoint Presentation</vt:lpstr>
      <vt:lpstr>PowerPoint Presentation</vt:lpstr>
      <vt:lpstr>PowerPoint Presentation</vt:lpstr>
      <vt:lpstr>2.3. Fund Transfer</vt:lpstr>
      <vt:lpstr>PowerPoint Presentation</vt:lpstr>
      <vt:lpstr>PowerPoint Presentation</vt:lpstr>
      <vt:lpstr>PowerPoint Presentation</vt:lpstr>
      <vt:lpstr>2.4. Delete Beneficiary</vt:lpstr>
      <vt:lpstr>3. Transaction</vt:lpstr>
      <vt:lpstr>3.1. Mini Statement</vt:lpstr>
      <vt:lpstr>PowerPoint Presentation</vt:lpstr>
      <vt:lpstr>Log table</vt:lpstr>
      <vt:lpstr>PowerPoint Presentation</vt:lpstr>
      <vt:lpstr>Login</vt:lpstr>
      <vt:lpstr>Menu</vt:lpstr>
      <vt:lpstr>1. Net Banking Registration</vt:lpstr>
      <vt:lpstr>PowerPoint Presentation</vt:lpstr>
      <vt:lpstr>PowerPoint Presentation</vt:lpstr>
      <vt:lpstr>2. Update Passbook</vt:lpstr>
      <vt:lpstr>3. Unblock Customer</vt:lpstr>
      <vt:lpstr>4. Forgot Picture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HOSTEL MANAGEMENT SYSTEM WEB INTERFACE</dc:title>
  <dc:creator>Ujjwal</dc:creator>
  <cp:lastModifiedBy>Trisha Chakraborty</cp:lastModifiedBy>
  <cp:revision>57</cp:revision>
  <dcterms:modified xsi:type="dcterms:W3CDTF">2018-07-15T17:17:13Z</dcterms:modified>
</cp:coreProperties>
</file>